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8" r:id="rId6"/>
    <p:sldId id="259" r:id="rId7"/>
    <p:sldId id="260" r:id="rId8"/>
    <p:sldId id="266" r:id="rId9"/>
    <p:sldId id="268" r:id="rId10"/>
    <p:sldId id="269" r:id="rId11"/>
    <p:sldId id="272" r:id="rId12"/>
    <p:sldId id="273" r:id="rId13"/>
    <p:sldId id="261" r:id="rId14"/>
    <p:sldId id="278" r:id="rId15"/>
    <p:sldId id="270" r:id="rId16"/>
    <p:sldId id="262" r:id="rId17"/>
    <p:sldId id="267" r:id="rId18"/>
    <p:sldId id="263" r:id="rId19"/>
    <p:sldId id="274"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07C9"/>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0466-142B-4DC6-976D-9C29147C61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62CA41-990B-495D-93A3-80B59DB443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168E93-73C6-41F3-BAE2-EE68F7E0526B}"/>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D1B8BAF7-DB84-4C18-87BC-29F8C07E39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D28FAF-A560-4E6D-A7EB-BB40544AB0BF}"/>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304154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144E-03E7-42F7-8CBB-2C3B676444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5633BA-77A9-4E71-8317-16BE25D83C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818AAE-BA37-4D60-AB91-FB92E894EEDB}"/>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D09CF191-F30D-4303-8B13-A14B6981DD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0B1DE8-6A81-4765-A5EA-4A24EEE160E6}"/>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125084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3728F0-1FCC-4569-94F8-ABB82AB305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A55766-A7CD-4689-9071-53773155E9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7D7B23-7F76-4B5A-BD81-E4F56E4DA8F2}"/>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983BFC57-13E5-44F0-BD5A-5A4877F70F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AB5917-48F3-4175-A0F3-6572D5D20247}"/>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224155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6BF41-906E-4874-9324-0A1F0FE8CE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DCFB0C-EF7E-4D80-B62B-B68C00ED16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DBDB2-4099-4038-9658-2E6ACF979424}"/>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BEE5B713-27D7-45C8-8481-06068D7F88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DA5120-BC6E-42BB-93AA-169E8B75434E}"/>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4023839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3D815-5D3D-449F-818A-84C5A35C6D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6F9C03-DEE9-4ED1-9189-40B64A21FA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D98823-3738-49AF-A69A-180402AB05DF}"/>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69E0DE11-A63E-431B-BBF8-4B778328FF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2520BB-B156-425E-8881-E8CAC79E2194}"/>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627410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96E1-54C3-40C1-9BF4-40073DED96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7A88F-0391-4C39-919A-917BA9286F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551E26-B315-4CB7-B2CD-0D5E9D08A1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5BA098-DD1A-4096-B86E-394FB2706FF4}"/>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6" name="Footer Placeholder 5">
            <a:extLst>
              <a:ext uri="{FF2B5EF4-FFF2-40B4-BE49-F238E27FC236}">
                <a16:creationId xmlns:a16="http://schemas.microsoft.com/office/drawing/2014/main" id="{2096950A-02BD-4F2D-A60F-E85699127C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C56ABE-CE3C-43E9-8183-060EAC51BB8F}"/>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321407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674A0-8071-4D87-BD0B-71D448E50A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8CE388-3D3A-4AF0-81FA-C13DF3907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8331BA-88CA-48B6-8979-E652E1B0E1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4A6DF8-66FA-43F6-87AB-A7CFBCB34E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6CDB14-B1D5-464A-99E2-65066248EF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76DA9C7-E556-4887-8D04-1F106776F9F8}"/>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8" name="Footer Placeholder 7">
            <a:extLst>
              <a:ext uri="{FF2B5EF4-FFF2-40B4-BE49-F238E27FC236}">
                <a16:creationId xmlns:a16="http://schemas.microsoft.com/office/drawing/2014/main" id="{FD2864BB-E0C0-4535-AA20-B0A188EEBF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599F03-9FAC-4F60-BCB2-CC9F5E4D775C}"/>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443123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E931-8954-4B37-BB2C-2844D742C61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D40A09F-7B24-421F-8788-D1286275F971}"/>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4" name="Footer Placeholder 3">
            <a:extLst>
              <a:ext uri="{FF2B5EF4-FFF2-40B4-BE49-F238E27FC236}">
                <a16:creationId xmlns:a16="http://schemas.microsoft.com/office/drawing/2014/main" id="{08D2F276-365E-432A-B855-C41A762133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632AA4-E14C-4CAA-B1D2-CE38F8D850E3}"/>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227903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C84780-2B0A-44B7-8145-B9DA55B6DC7D}"/>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3" name="Footer Placeholder 2">
            <a:extLst>
              <a:ext uri="{FF2B5EF4-FFF2-40B4-BE49-F238E27FC236}">
                <a16:creationId xmlns:a16="http://schemas.microsoft.com/office/drawing/2014/main" id="{3954178F-B04D-4E0C-8B86-1CF3248FA5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6D2C2DE-9A6F-4011-B8A4-F4FC764FBDD1}"/>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110483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73894-82A5-44CF-B77C-493700747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47207B7-87C0-405F-9897-B5B461038F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A4B340-20E7-4FA0-9193-B70D0A64C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E5DE1B-F024-4193-AB45-CABC3DAEE1DB}"/>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6" name="Footer Placeholder 5">
            <a:extLst>
              <a:ext uri="{FF2B5EF4-FFF2-40B4-BE49-F238E27FC236}">
                <a16:creationId xmlns:a16="http://schemas.microsoft.com/office/drawing/2014/main" id="{26CEFE5F-DA3A-4203-BEBA-3797243B69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184077-899D-4FD0-B201-FB874D0FBB3F}"/>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4159662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5BBA-A6DC-4D78-8156-6C60DC00E1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36462D2-44CC-458E-95CD-B550747EB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12E9538-345E-4A53-988E-55F155407E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9A7E8-EBAC-4588-926F-60E8CB271EAB}"/>
              </a:ext>
            </a:extLst>
          </p:cNvPr>
          <p:cNvSpPr>
            <a:spLocks noGrp="1"/>
          </p:cNvSpPr>
          <p:nvPr>
            <p:ph type="dt" sz="half" idx="10"/>
          </p:nvPr>
        </p:nvSpPr>
        <p:spPr/>
        <p:txBody>
          <a:bodyPr/>
          <a:lstStyle/>
          <a:p>
            <a:fld id="{6877050B-C919-46C6-ABFC-52A45261EFF9}" type="datetimeFigureOut">
              <a:rPr lang="en-GB" smtClean="0"/>
              <a:t>14/10/2021</a:t>
            </a:fld>
            <a:endParaRPr lang="en-GB"/>
          </a:p>
        </p:txBody>
      </p:sp>
      <p:sp>
        <p:nvSpPr>
          <p:cNvPr id="6" name="Footer Placeholder 5">
            <a:extLst>
              <a:ext uri="{FF2B5EF4-FFF2-40B4-BE49-F238E27FC236}">
                <a16:creationId xmlns:a16="http://schemas.microsoft.com/office/drawing/2014/main" id="{5954849B-A3C9-4E55-9A28-4AB3F4BC77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FADDB6-6092-4C56-A95E-62AB068B9789}"/>
              </a:ext>
            </a:extLst>
          </p:cNvPr>
          <p:cNvSpPr>
            <a:spLocks noGrp="1"/>
          </p:cNvSpPr>
          <p:nvPr>
            <p:ph type="sldNum" sz="quarter" idx="12"/>
          </p:nvPr>
        </p:nvSpPr>
        <p:spPr/>
        <p:txBody>
          <a:bodyPr/>
          <a:lstStyle/>
          <a:p>
            <a:fld id="{FF91B0D5-D7D1-44F9-A39D-89639CA7FD18}" type="slidenum">
              <a:rPr lang="en-GB" smtClean="0"/>
              <a:t>‹#›</a:t>
            </a:fld>
            <a:endParaRPr lang="en-GB"/>
          </a:p>
        </p:txBody>
      </p:sp>
    </p:spTree>
    <p:extLst>
      <p:ext uri="{BB962C8B-B14F-4D97-AF65-F5344CB8AC3E}">
        <p14:creationId xmlns:p14="http://schemas.microsoft.com/office/powerpoint/2010/main" val="1210558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62C45E-3472-44D6-A6E5-B0E62F1190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416619-EE82-46E6-9F07-95CEB3D3E7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0A5D51-0A86-45F4-89BB-6866B96F1F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7050B-C919-46C6-ABFC-52A45261EFF9}" type="datetimeFigureOut">
              <a:rPr lang="en-GB" smtClean="0"/>
              <a:t>14/10/2021</a:t>
            </a:fld>
            <a:endParaRPr lang="en-GB"/>
          </a:p>
        </p:txBody>
      </p:sp>
      <p:sp>
        <p:nvSpPr>
          <p:cNvPr id="5" name="Footer Placeholder 4">
            <a:extLst>
              <a:ext uri="{FF2B5EF4-FFF2-40B4-BE49-F238E27FC236}">
                <a16:creationId xmlns:a16="http://schemas.microsoft.com/office/drawing/2014/main" id="{0D3CE8B8-5EFA-487E-A64B-C5CD7A02C4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6077671-AD3E-4388-A8FB-131BC9CEA8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1B0D5-D7D1-44F9-A39D-89639CA7FD18}" type="slidenum">
              <a:rPr lang="en-GB" smtClean="0"/>
              <a:t>‹#›</a:t>
            </a:fld>
            <a:endParaRPr lang="en-GB"/>
          </a:p>
        </p:txBody>
      </p:sp>
    </p:spTree>
    <p:extLst>
      <p:ext uri="{BB962C8B-B14F-4D97-AF65-F5344CB8AC3E}">
        <p14:creationId xmlns:p14="http://schemas.microsoft.com/office/powerpoint/2010/main" val="3553949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assets.publishing.service.gov.uk/government/uploads/system/uploads/attachment_data/file/951753/PHE_COVID-19_vaccination_guide_for_older_adults_English_v2.pd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013A-879F-4392-808A-AA61CA5B4191}"/>
              </a:ext>
            </a:extLst>
          </p:cNvPr>
          <p:cNvSpPr>
            <a:spLocks noGrp="1"/>
          </p:cNvSpPr>
          <p:nvPr>
            <p:ph type="ctrTitle"/>
          </p:nvPr>
        </p:nvSpPr>
        <p:spPr/>
        <p:txBody>
          <a:bodyPr/>
          <a:lstStyle/>
          <a:p>
            <a:r>
              <a:rPr lang="en-GB" b="1" dirty="0"/>
              <a:t>Coronavirus vaccine</a:t>
            </a:r>
            <a:br>
              <a:rPr lang="en-GB" dirty="0"/>
            </a:br>
            <a:endParaRPr lang="en-GB" dirty="0">
              <a:latin typeface="MingLiU_HKSCS" panose="02020500000000000000" pitchFamily="18" charset="-120"/>
              <a:ea typeface="MingLiU_HKSCS" panose="02020500000000000000" pitchFamily="18" charset="-120"/>
            </a:endParaRPr>
          </a:p>
        </p:txBody>
      </p:sp>
      <p:sp>
        <p:nvSpPr>
          <p:cNvPr id="3" name="Subtitle 2">
            <a:extLst>
              <a:ext uri="{FF2B5EF4-FFF2-40B4-BE49-F238E27FC236}">
                <a16:creationId xmlns:a16="http://schemas.microsoft.com/office/drawing/2014/main" id="{4853F580-275C-49E3-BFB2-929FE5F2F565}"/>
              </a:ext>
            </a:extLst>
          </p:cNvPr>
          <p:cNvSpPr>
            <a:spLocks noGrp="1"/>
          </p:cNvSpPr>
          <p:nvPr>
            <p:ph type="subTitle" idx="1"/>
          </p:nvPr>
        </p:nvSpPr>
        <p:spPr>
          <a:xfrm>
            <a:off x="1524000" y="3602038"/>
            <a:ext cx="9144000" cy="2387600"/>
          </a:xfrm>
        </p:spPr>
        <p:txBody>
          <a:bodyPr/>
          <a:lstStyle/>
          <a:p>
            <a:r>
              <a:rPr lang="en-GB" dirty="0">
                <a:solidFill>
                  <a:schemeClr val="tx1">
                    <a:lumMod val="65000"/>
                    <a:lumOff val="35000"/>
                  </a:schemeClr>
                </a:solidFill>
              </a:rPr>
              <a:t>2021-02-15</a:t>
            </a:r>
          </a:p>
          <a:p>
            <a:pPr algn="l"/>
            <a:r>
              <a:rPr lang="en-GB" u="sng" dirty="0">
                <a:solidFill>
                  <a:schemeClr val="tx1">
                    <a:lumMod val="65000"/>
                    <a:lumOff val="35000"/>
                  </a:schemeClr>
                </a:solidFill>
              </a:rPr>
              <a:t>Disclaimer:</a:t>
            </a:r>
            <a:r>
              <a:rPr lang="en-GB" dirty="0">
                <a:solidFill>
                  <a:schemeClr val="tx1">
                    <a:lumMod val="65000"/>
                    <a:lumOff val="35000"/>
                  </a:schemeClr>
                </a:solidFill>
              </a:rPr>
              <a:t> As scientists, doctors and nurses understand more about SARS-CoV-2 (the 2019 coronavirus) every day, the facts and advice on prevention and treatment may change. It can take a while before these slides can be updated. If in doubt, please check with your GP surgery.</a:t>
            </a:r>
          </a:p>
        </p:txBody>
      </p:sp>
      <p:pic>
        <p:nvPicPr>
          <p:cNvPr id="1026" name="Picture 2" descr="logo">
            <a:extLst>
              <a:ext uri="{FF2B5EF4-FFF2-40B4-BE49-F238E27FC236}">
                <a16:creationId xmlns:a16="http://schemas.microsoft.com/office/drawing/2014/main" id="{09392A69-0A62-4DFB-A90F-6D16C334AF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0" y="2731229"/>
            <a:ext cx="19050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473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A9919-71F6-4F2B-BA42-F4C954EAD777}"/>
              </a:ext>
            </a:extLst>
          </p:cNvPr>
          <p:cNvSpPr>
            <a:spLocks noGrp="1"/>
          </p:cNvSpPr>
          <p:nvPr>
            <p:ph type="title"/>
          </p:nvPr>
        </p:nvSpPr>
        <p:spPr/>
        <p:txBody>
          <a:bodyPr/>
          <a:lstStyle/>
          <a:p>
            <a:r>
              <a:rPr lang="en-GB" b="1" dirty="0"/>
              <a:t>What are the different vaccines? (4)</a:t>
            </a:r>
            <a:endParaRPr lang="en-GB" dirty="0"/>
          </a:p>
        </p:txBody>
      </p:sp>
      <p:sp>
        <p:nvSpPr>
          <p:cNvPr id="3" name="Content Placeholder 2">
            <a:extLst>
              <a:ext uri="{FF2B5EF4-FFF2-40B4-BE49-F238E27FC236}">
                <a16:creationId xmlns:a16="http://schemas.microsoft.com/office/drawing/2014/main" id="{327CAF01-6C80-4687-82A1-F8E0964C745C}"/>
              </a:ext>
            </a:extLst>
          </p:cNvPr>
          <p:cNvSpPr>
            <a:spLocks noGrp="1"/>
          </p:cNvSpPr>
          <p:nvPr>
            <p:ph idx="1"/>
          </p:nvPr>
        </p:nvSpPr>
        <p:spPr/>
        <p:txBody>
          <a:bodyPr/>
          <a:lstStyle/>
          <a:p>
            <a:r>
              <a:rPr lang="en-GB" b="1" dirty="0"/>
              <a:t>Nucleic acid</a:t>
            </a:r>
            <a:r>
              <a:rPr lang="en-GB" dirty="0"/>
              <a:t> vaccines also contain genetic code that makes a protein of the coronavirus. Just like virus vector vaccines, our body actually makes the virus bits that we will fight against. </a:t>
            </a:r>
            <a:br>
              <a:rPr lang="en-GB" dirty="0"/>
            </a:br>
            <a:r>
              <a:rPr lang="en-GB" dirty="0"/>
              <a:t>However, the genetic code is fragile, so it is wrapped in fatty nano particles, and kept deep frozen.</a:t>
            </a:r>
            <a:br>
              <a:rPr lang="en-GB" dirty="0"/>
            </a:br>
            <a:r>
              <a:rPr lang="en-GB" dirty="0"/>
              <a:t>When inside our body, the genetic code (mRNA) manufactures virus protein, and our immune system learns to fight against this protein.</a:t>
            </a:r>
            <a:br>
              <a:rPr lang="en-GB" dirty="0"/>
            </a:br>
            <a:r>
              <a:rPr lang="en-GB" dirty="0"/>
              <a:t>Neither the genetic code or the protein can cause </a:t>
            </a:r>
            <a:r>
              <a:rPr lang="en-GB" dirty="0" err="1"/>
              <a:t>Covid</a:t>
            </a:r>
            <a:r>
              <a:rPr lang="en-GB" dirty="0"/>
              <a:t> illness.</a:t>
            </a:r>
            <a:br>
              <a:rPr lang="en-GB" dirty="0"/>
            </a:br>
            <a:r>
              <a:rPr lang="en-GB" dirty="0"/>
              <a:t>Both the BNT162b2 made by </a:t>
            </a:r>
            <a:r>
              <a:rPr lang="en-GB" dirty="0">
                <a:solidFill>
                  <a:srgbClr val="1007C9"/>
                </a:solidFill>
              </a:rPr>
              <a:t>Pfizer/ </a:t>
            </a:r>
            <a:r>
              <a:rPr lang="en-GB" dirty="0" err="1">
                <a:solidFill>
                  <a:srgbClr val="1007C9"/>
                </a:solidFill>
              </a:rPr>
              <a:t>BioNTech</a:t>
            </a:r>
            <a:r>
              <a:rPr lang="en-GB" dirty="0"/>
              <a:t>, and mRNA-1273 from </a:t>
            </a:r>
            <a:r>
              <a:rPr lang="en-GB" dirty="0" err="1">
                <a:solidFill>
                  <a:srgbClr val="1007C9"/>
                </a:solidFill>
              </a:rPr>
              <a:t>Moderna</a:t>
            </a:r>
            <a:r>
              <a:rPr lang="en-GB" dirty="0"/>
              <a:t> have applied this technology.</a:t>
            </a:r>
          </a:p>
        </p:txBody>
      </p:sp>
    </p:spTree>
    <p:extLst>
      <p:ext uri="{BB962C8B-B14F-4D97-AF65-F5344CB8AC3E}">
        <p14:creationId xmlns:p14="http://schemas.microsoft.com/office/powerpoint/2010/main" val="1621480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8D4E-8A01-4793-8FCE-38DD378C6571}"/>
              </a:ext>
            </a:extLst>
          </p:cNvPr>
          <p:cNvSpPr>
            <a:spLocks noGrp="1"/>
          </p:cNvSpPr>
          <p:nvPr>
            <p:ph type="title"/>
          </p:nvPr>
        </p:nvSpPr>
        <p:spPr/>
        <p:txBody>
          <a:bodyPr/>
          <a:lstStyle/>
          <a:p>
            <a:r>
              <a:rPr lang="en-GB" b="1" dirty="0"/>
              <a:t>What are the different vaccines? (5)</a:t>
            </a:r>
            <a:endParaRPr lang="en-GB" dirty="0"/>
          </a:p>
        </p:txBody>
      </p:sp>
      <p:sp>
        <p:nvSpPr>
          <p:cNvPr id="3" name="Content Placeholder 2">
            <a:extLst>
              <a:ext uri="{FF2B5EF4-FFF2-40B4-BE49-F238E27FC236}">
                <a16:creationId xmlns:a16="http://schemas.microsoft.com/office/drawing/2014/main" id="{CA268AFB-CEEE-46CC-8550-F813BD08789B}"/>
              </a:ext>
            </a:extLst>
          </p:cNvPr>
          <p:cNvSpPr>
            <a:spLocks noGrp="1"/>
          </p:cNvSpPr>
          <p:nvPr>
            <p:ph idx="1"/>
          </p:nvPr>
        </p:nvSpPr>
        <p:spPr/>
        <p:txBody>
          <a:bodyPr/>
          <a:lstStyle/>
          <a:p>
            <a:r>
              <a:rPr lang="en-GB" dirty="0"/>
              <a:t>At present, three vaccines have been approved for use in the UK:</a:t>
            </a:r>
          </a:p>
          <a:p>
            <a:pPr lvl="1"/>
            <a:r>
              <a:rPr lang="en-GB" dirty="0"/>
              <a:t>Pfizer </a:t>
            </a:r>
            <a:r>
              <a:rPr lang="en-GB" dirty="0" err="1"/>
              <a:t>BioNTech</a:t>
            </a:r>
            <a:r>
              <a:rPr lang="en-GB" dirty="0"/>
              <a:t>		</a:t>
            </a:r>
            <a:r>
              <a:rPr lang="en-GB" dirty="0">
                <a:solidFill>
                  <a:schemeClr val="bg1">
                    <a:lumMod val="95000"/>
                  </a:schemeClr>
                </a:solidFill>
              </a:rPr>
              <a:t>(£15 per dose)</a:t>
            </a:r>
          </a:p>
          <a:p>
            <a:pPr lvl="1"/>
            <a:r>
              <a:rPr lang="en-GB" dirty="0"/>
              <a:t>Oxford Astra Zeneca	</a:t>
            </a:r>
            <a:r>
              <a:rPr lang="en-GB" dirty="0">
                <a:solidFill>
                  <a:schemeClr val="bg1">
                    <a:lumMod val="95000"/>
                  </a:schemeClr>
                </a:solidFill>
              </a:rPr>
              <a:t>(£3 per dose)</a:t>
            </a:r>
          </a:p>
          <a:p>
            <a:pPr lvl="1"/>
            <a:r>
              <a:rPr lang="en-GB" dirty="0" err="1"/>
              <a:t>Moderna</a:t>
            </a:r>
            <a:r>
              <a:rPr lang="en-GB" dirty="0"/>
              <a:t>		</a:t>
            </a:r>
            <a:r>
              <a:rPr lang="en-GB" dirty="0">
                <a:solidFill>
                  <a:schemeClr val="bg1">
                    <a:lumMod val="95000"/>
                  </a:schemeClr>
                </a:solidFill>
              </a:rPr>
              <a:t>(£28 per dose)</a:t>
            </a:r>
          </a:p>
          <a:p>
            <a:r>
              <a:rPr lang="en-GB" dirty="0"/>
              <a:t>All three have completed ‘Phase III’ trials with a wide population</a:t>
            </a:r>
          </a:p>
          <a:p>
            <a:pPr lvl="1"/>
            <a:r>
              <a:rPr lang="en-GB" dirty="0"/>
              <a:t>Pfizer – in USA, Turkey, South Africa, Germany, Brazil, and Argentina </a:t>
            </a:r>
            <a:br>
              <a:rPr lang="en-GB" dirty="0"/>
            </a:br>
            <a:r>
              <a:rPr lang="en-GB" dirty="0"/>
              <a:t>(43,448 people)</a:t>
            </a:r>
          </a:p>
          <a:p>
            <a:pPr lvl="1"/>
            <a:r>
              <a:rPr lang="en-GB" dirty="0"/>
              <a:t>Oxford – in UK, South Africa, and Brazil (23,848 people)</a:t>
            </a:r>
          </a:p>
          <a:p>
            <a:pPr lvl="1"/>
            <a:r>
              <a:rPr lang="en-GB" dirty="0" err="1"/>
              <a:t>Moderna</a:t>
            </a:r>
            <a:r>
              <a:rPr lang="en-GB" dirty="0"/>
              <a:t> – in USA (30,420 people)</a:t>
            </a:r>
          </a:p>
        </p:txBody>
      </p:sp>
    </p:spTree>
    <p:extLst>
      <p:ext uri="{BB962C8B-B14F-4D97-AF65-F5344CB8AC3E}">
        <p14:creationId xmlns:p14="http://schemas.microsoft.com/office/powerpoint/2010/main" val="1357715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5F871-CBAC-4D74-AB83-249E995C9065}"/>
              </a:ext>
            </a:extLst>
          </p:cNvPr>
          <p:cNvSpPr>
            <a:spLocks noGrp="1"/>
          </p:cNvSpPr>
          <p:nvPr>
            <p:ph type="title"/>
          </p:nvPr>
        </p:nvSpPr>
        <p:spPr/>
        <p:txBody>
          <a:bodyPr/>
          <a:lstStyle/>
          <a:p>
            <a:r>
              <a:rPr lang="en-GB" b="1" dirty="0"/>
              <a:t>What are the different vaccines? (6)</a:t>
            </a:r>
            <a:br>
              <a:rPr lang="en-GB" b="1" dirty="0"/>
            </a:br>
            <a:r>
              <a:rPr lang="en-GB" sz="1800" b="1" dirty="0">
                <a:solidFill>
                  <a:srgbClr val="1007C9"/>
                </a:solidFill>
                <a:latin typeface="+mn-lt"/>
              </a:rPr>
              <a:t>Variety of people who took part in trials</a:t>
            </a:r>
            <a:endParaRPr lang="en-GB" sz="1800" dirty="0">
              <a:solidFill>
                <a:srgbClr val="1007C9"/>
              </a:solidFill>
              <a:latin typeface="+mn-lt"/>
            </a:endParaRPr>
          </a:p>
        </p:txBody>
      </p:sp>
      <p:graphicFrame>
        <p:nvGraphicFramePr>
          <p:cNvPr id="5" name="Table 5">
            <a:extLst>
              <a:ext uri="{FF2B5EF4-FFF2-40B4-BE49-F238E27FC236}">
                <a16:creationId xmlns:a16="http://schemas.microsoft.com/office/drawing/2014/main" id="{945BD3B9-FCE4-4F4E-B859-1B558E7551AB}"/>
              </a:ext>
            </a:extLst>
          </p:cNvPr>
          <p:cNvGraphicFramePr>
            <a:graphicFrameLocks noGrp="1"/>
          </p:cNvGraphicFramePr>
          <p:nvPr>
            <p:ph idx="1"/>
            <p:extLst>
              <p:ext uri="{D42A27DB-BD31-4B8C-83A1-F6EECF244321}">
                <p14:modId xmlns:p14="http://schemas.microsoft.com/office/powerpoint/2010/main" val="454448732"/>
              </p:ext>
            </p:extLst>
          </p:nvPr>
        </p:nvGraphicFramePr>
        <p:xfrm>
          <a:off x="838200" y="1825625"/>
          <a:ext cx="10515600" cy="4450080"/>
        </p:xfrm>
        <a:graphic>
          <a:graphicData uri="http://schemas.openxmlformats.org/drawingml/2006/table">
            <a:tbl>
              <a:tblPr firstRow="1" bandRow="1">
                <a:tableStyleId>{00A15C55-8517-42AA-B614-E9B94910E393}</a:tableStyleId>
              </a:tblPr>
              <a:tblGrid>
                <a:gridCol w="2103120">
                  <a:extLst>
                    <a:ext uri="{9D8B030D-6E8A-4147-A177-3AD203B41FA5}">
                      <a16:colId xmlns:a16="http://schemas.microsoft.com/office/drawing/2014/main" val="1894221157"/>
                    </a:ext>
                  </a:extLst>
                </a:gridCol>
                <a:gridCol w="2103120">
                  <a:extLst>
                    <a:ext uri="{9D8B030D-6E8A-4147-A177-3AD203B41FA5}">
                      <a16:colId xmlns:a16="http://schemas.microsoft.com/office/drawing/2014/main" val="3118684025"/>
                    </a:ext>
                  </a:extLst>
                </a:gridCol>
                <a:gridCol w="2103120">
                  <a:extLst>
                    <a:ext uri="{9D8B030D-6E8A-4147-A177-3AD203B41FA5}">
                      <a16:colId xmlns:a16="http://schemas.microsoft.com/office/drawing/2014/main" val="796246326"/>
                    </a:ext>
                  </a:extLst>
                </a:gridCol>
                <a:gridCol w="2103120">
                  <a:extLst>
                    <a:ext uri="{9D8B030D-6E8A-4147-A177-3AD203B41FA5}">
                      <a16:colId xmlns:a16="http://schemas.microsoft.com/office/drawing/2014/main" val="384782426"/>
                    </a:ext>
                  </a:extLst>
                </a:gridCol>
                <a:gridCol w="2103120">
                  <a:extLst>
                    <a:ext uri="{9D8B030D-6E8A-4147-A177-3AD203B41FA5}">
                      <a16:colId xmlns:a16="http://schemas.microsoft.com/office/drawing/2014/main" val="627925652"/>
                    </a:ext>
                  </a:extLst>
                </a:gridCol>
              </a:tblGrid>
              <a:tr h="370840">
                <a:tc>
                  <a:txBody>
                    <a:bodyPr/>
                    <a:lstStyle/>
                    <a:p>
                      <a:endParaRPr lang="en-GB" dirty="0"/>
                    </a:p>
                  </a:txBody>
                  <a:tcPr/>
                </a:tc>
                <a:tc>
                  <a:txBody>
                    <a:bodyPr/>
                    <a:lstStyle/>
                    <a:p>
                      <a:endParaRPr lang="en-GB" dirty="0"/>
                    </a:p>
                  </a:txBody>
                  <a:tcPr/>
                </a:tc>
                <a:tc>
                  <a:txBody>
                    <a:bodyPr/>
                    <a:lstStyle/>
                    <a:p>
                      <a:r>
                        <a:rPr lang="en-GB" dirty="0">
                          <a:solidFill>
                            <a:srgbClr val="1007C9"/>
                          </a:solidFill>
                        </a:rPr>
                        <a:t>Pfizer</a:t>
                      </a:r>
                    </a:p>
                  </a:txBody>
                  <a:tcPr/>
                </a:tc>
                <a:tc>
                  <a:txBody>
                    <a:bodyPr/>
                    <a:lstStyle/>
                    <a:p>
                      <a:r>
                        <a:rPr lang="en-GB" dirty="0">
                          <a:solidFill>
                            <a:srgbClr val="1007C9"/>
                          </a:solidFill>
                        </a:rPr>
                        <a:t>Oxford</a:t>
                      </a:r>
                    </a:p>
                  </a:txBody>
                  <a:tcPr/>
                </a:tc>
                <a:tc>
                  <a:txBody>
                    <a:bodyPr/>
                    <a:lstStyle/>
                    <a:p>
                      <a:r>
                        <a:rPr lang="en-GB" dirty="0" err="1">
                          <a:solidFill>
                            <a:srgbClr val="1007C9"/>
                          </a:solidFill>
                        </a:rPr>
                        <a:t>Moderna</a:t>
                      </a:r>
                      <a:endParaRPr lang="en-GB" dirty="0">
                        <a:solidFill>
                          <a:srgbClr val="1007C9"/>
                        </a:solidFill>
                      </a:endParaRPr>
                    </a:p>
                  </a:txBody>
                  <a:tcPr/>
                </a:tc>
                <a:extLst>
                  <a:ext uri="{0D108BD9-81ED-4DB2-BD59-A6C34878D82A}">
                    <a16:rowId xmlns:a16="http://schemas.microsoft.com/office/drawing/2014/main" val="3467161219"/>
                  </a:ext>
                </a:extLst>
              </a:tr>
              <a:tr h="370840">
                <a:tc>
                  <a:txBody>
                    <a:bodyPr/>
                    <a:lstStyle/>
                    <a:p>
                      <a:r>
                        <a:rPr lang="en-GB" dirty="0"/>
                        <a:t>Gender</a:t>
                      </a:r>
                    </a:p>
                  </a:txBody>
                  <a:tcPr>
                    <a:solidFill>
                      <a:srgbClr val="FFFFCC"/>
                    </a:solidFill>
                  </a:tcPr>
                </a:tc>
                <a:tc>
                  <a:txBody>
                    <a:bodyPr/>
                    <a:lstStyle/>
                    <a:p>
                      <a:r>
                        <a:rPr lang="en-GB" dirty="0"/>
                        <a:t>Male</a:t>
                      </a:r>
                    </a:p>
                  </a:txBody>
                  <a:tcPr>
                    <a:solidFill>
                      <a:srgbClr val="FFFFCC"/>
                    </a:solidFill>
                  </a:tcPr>
                </a:tc>
                <a:tc>
                  <a:txBody>
                    <a:bodyPr/>
                    <a:lstStyle/>
                    <a:p>
                      <a:r>
                        <a:rPr lang="en-GB" dirty="0"/>
                        <a:t>50.6%</a:t>
                      </a:r>
                    </a:p>
                  </a:txBody>
                  <a:tcPr>
                    <a:solidFill>
                      <a:srgbClr val="FFFFCC"/>
                    </a:solidFill>
                  </a:tcPr>
                </a:tc>
                <a:tc>
                  <a:txBody>
                    <a:bodyPr/>
                    <a:lstStyle/>
                    <a:p>
                      <a:r>
                        <a:rPr lang="en-GB" dirty="0"/>
                        <a:t>39.3%</a:t>
                      </a:r>
                    </a:p>
                  </a:txBody>
                  <a:tcPr>
                    <a:solidFill>
                      <a:srgbClr val="FFFFCC"/>
                    </a:solidFill>
                  </a:tcPr>
                </a:tc>
                <a:tc>
                  <a:txBody>
                    <a:bodyPr/>
                    <a:lstStyle/>
                    <a:p>
                      <a:r>
                        <a:rPr lang="en-GB" dirty="0"/>
                        <a:t>52.7%</a:t>
                      </a:r>
                    </a:p>
                  </a:txBody>
                  <a:tcPr>
                    <a:solidFill>
                      <a:srgbClr val="FFFFCC"/>
                    </a:solidFill>
                  </a:tcPr>
                </a:tc>
                <a:extLst>
                  <a:ext uri="{0D108BD9-81ED-4DB2-BD59-A6C34878D82A}">
                    <a16:rowId xmlns:a16="http://schemas.microsoft.com/office/drawing/2014/main" val="1676524770"/>
                  </a:ext>
                </a:extLst>
              </a:tr>
              <a:tr h="370840">
                <a:tc>
                  <a:txBody>
                    <a:bodyPr/>
                    <a:lstStyle/>
                    <a:p>
                      <a:endParaRPr lang="en-GB" dirty="0"/>
                    </a:p>
                  </a:txBody>
                  <a:tcPr>
                    <a:solidFill>
                      <a:srgbClr val="FFFFCC"/>
                    </a:solidFill>
                  </a:tcPr>
                </a:tc>
                <a:tc>
                  <a:txBody>
                    <a:bodyPr/>
                    <a:lstStyle/>
                    <a:p>
                      <a:r>
                        <a:rPr lang="en-GB" dirty="0"/>
                        <a:t>Female</a:t>
                      </a:r>
                    </a:p>
                  </a:txBody>
                  <a:tcPr>
                    <a:solidFill>
                      <a:srgbClr val="FFFFCC"/>
                    </a:solidFill>
                  </a:tcPr>
                </a:tc>
                <a:tc>
                  <a:txBody>
                    <a:bodyPr/>
                    <a:lstStyle/>
                    <a:p>
                      <a:r>
                        <a:rPr lang="en-GB" dirty="0"/>
                        <a:t>49.4%</a:t>
                      </a:r>
                    </a:p>
                  </a:txBody>
                  <a:tcPr>
                    <a:solidFill>
                      <a:srgbClr val="FFFFCC"/>
                    </a:solidFill>
                  </a:tcPr>
                </a:tc>
                <a:tc>
                  <a:txBody>
                    <a:bodyPr/>
                    <a:lstStyle/>
                    <a:p>
                      <a:r>
                        <a:rPr lang="en-GB" dirty="0"/>
                        <a:t>60.7%</a:t>
                      </a:r>
                    </a:p>
                  </a:txBody>
                  <a:tcPr>
                    <a:solidFill>
                      <a:srgbClr val="FFFFCC"/>
                    </a:solidFill>
                  </a:tcPr>
                </a:tc>
                <a:tc>
                  <a:txBody>
                    <a:bodyPr/>
                    <a:lstStyle/>
                    <a:p>
                      <a:r>
                        <a:rPr lang="en-GB" dirty="0"/>
                        <a:t>47.3%</a:t>
                      </a:r>
                    </a:p>
                  </a:txBody>
                  <a:tcPr>
                    <a:solidFill>
                      <a:srgbClr val="FFFFCC"/>
                    </a:solidFill>
                  </a:tcPr>
                </a:tc>
                <a:extLst>
                  <a:ext uri="{0D108BD9-81ED-4DB2-BD59-A6C34878D82A}">
                    <a16:rowId xmlns:a16="http://schemas.microsoft.com/office/drawing/2014/main" val="3490281388"/>
                  </a:ext>
                </a:extLst>
              </a:tr>
              <a:tr h="370840">
                <a:tc>
                  <a:txBody>
                    <a:bodyPr/>
                    <a:lstStyle/>
                    <a:p>
                      <a:r>
                        <a:rPr lang="en-GB" dirty="0"/>
                        <a:t>Age</a:t>
                      </a:r>
                    </a:p>
                  </a:txBody>
                  <a:tcPr>
                    <a:solidFill>
                      <a:srgbClr val="FFCC99"/>
                    </a:solidFill>
                  </a:tcPr>
                </a:tc>
                <a:tc>
                  <a:txBody>
                    <a:bodyPr/>
                    <a:lstStyle/>
                    <a:p>
                      <a:r>
                        <a:rPr lang="en-GB" dirty="0"/>
                        <a:t>Younger</a:t>
                      </a:r>
                    </a:p>
                  </a:txBody>
                  <a:tcPr>
                    <a:solidFill>
                      <a:srgbClr val="FFCC99"/>
                    </a:solidFill>
                  </a:tcPr>
                </a:tc>
                <a:tc>
                  <a:txBody>
                    <a:bodyPr/>
                    <a:lstStyle/>
                    <a:p>
                      <a:r>
                        <a:rPr lang="en-GB" dirty="0"/>
                        <a:t>57.7% (16-55 years)</a:t>
                      </a:r>
                    </a:p>
                  </a:txBody>
                  <a:tcPr>
                    <a:solidFill>
                      <a:srgbClr val="FFCC99"/>
                    </a:solidFill>
                  </a:tcPr>
                </a:tc>
                <a:tc>
                  <a:txBody>
                    <a:bodyPr/>
                    <a:lstStyle/>
                    <a:p>
                      <a:r>
                        <a:rPr lang="en-GB" dirty="0"/>
                        <a:t>87.6% (16-55 years)</a:t>
                      </a:r>
                    </a:p>
                  </a:txBody>
                  <a:tcPr>
                    <a:solidFill>
                      <a:srgbClr val="FFCC99"/>
                    </a:solidFill>
                  </a:tcPr>
                </a:tc>
                <a:tc>
                  <a:txBody>
                    <a:bodyPr/>
                    <a:lstStyle/>
                    <a:p>
                      <a:r>
                        <a:rPr lang="en-GB" dirty="0"/>
                        <a:t>75.3% (16-64 years)</a:t>
                      </a:r>
                    </a:p>
                  </a:txBody>
                  <a:tcPr>
                    <a:solidFill>
                      <a:srgbClr val="FFCC99"/>
                    </a:solidFill>
                  </a:tcPr>
                </a:tc>
                <a:extLst>
                  <a:ext uri="{0D108BD9-81ED-4DB2-BD59-A6C34878D82A}">
                    <a16:rowId xmlns:a16="http://schemas.microsoft.com/office/drawing/2014/main" val="1654084236"/>
                  </a:ext>
                </a:extLst>
              </a:tr>
              <a:tr h="370840">
                <a:tc>
                  <a:txBody>
                    <a:bodyPr/>
                    <a:lstStyle/>
                    <a:p>
                      <a:endParaRPr lang="en-GB" dirty="0"/>
                    </a:p>
                  </a:txBody>
                  <a:tcPr>
                    <a:solidFill>
                      <a:srgbClr val="FFCC99"/>
                    </a:solidFill>
                  </a:tcPr>
                </a:tc>
                <a:tc>
                  <a:txBody>
                    <a:bodyPr/>
                    <a:lstStyle/>
                    <a:p>
                      <a:r>
                        <a:rPr lang="en-GB" dirty="0"/>
                        <a:t>Older</a:t>
                      </a:r>
                    </a:p>
                  </a:txBody>
                  <a:tcPr>
                    <a:solidFill>
                      <a:srgbClr val="FFCC99"/>
                    </a:solidFill>
                  </a:tcPr>
                </a:tc>
                <a:tc>
                  <a:txBody>
                    <a:bodyPr/>
                    <a:lstStyle/>
                    <a:p>
                      <a:r>
                        <a:rPr lang="en-GB" dirty="0"/>
                        <a:t>42.3% (over 55)</a:t>
                      </a:r>
                    </a:p>
                  </a:txBody>
                  <a:tcPr>
                    <a:solidFill>
                      <a:srgbClr val="FFCC99"/>
                    </a:solidFill>
                  </a:tcPr>
                </a:tc>
                <a:tc>
                  <a:txBody>
                    <a:bodyPr/>
                    <a:lstStyle/>
                    <a:p>
                      <a:r>
                        <a:rPr lang="en-GB" dirty="0"/>
                        <a:t>12.4% (over 55)</a:t>
                      </a:r>
                    </a:p>
                  </a:txBody>
                  <a:tcPr>
                    <a:solidFill>
                      <a:srgbClr val="FFCC99"/>
                    </a:solidFill>
                  </a:tcPr>
                </a:tc>
                <a:tc>
                  <a:txBody>
                    <a:bodyPr/>
                    <a:lstStyle/>
                    <a:p>
                      <a:r>
                        <a:rPr lang="en-GB" dirty="0"/>
                        <a:t>24.8% (65 and over)</a:t>
                      </a:r>
                    </a:p>
                  </a:txBody>
                  <a:tcPr>
                    <a:solidFill>
                      <a:srgbClr val="FFCC99"/>
                    </a:solidFill>
                  </a:tcPr>
                </a:tc>
                <a:extLst>
                  <a:ext uri="{0D108BD9-81ED-4DB2-BD59-A6C34878D82A}">
                    <a16:rowId xmlns:a16="http://schemas.microsoft.com/office/drawing/2014/main" val="561757162"/>
                  </a:ext>
                </a:extLst>
              </a:tr>
              <a:tr h="370840">
                <a:tc>
                  <a:txBody>
                    <a:bodyPr/>
                    <a:lstStyle/>
                    <a:p>
                      <a:r>
                        <a:rPr lang="en-GB" dirty="0"/>
                        <a:t>Ethnic group</a:t>
                      </a:r>
                    </a:p>
                  </a:txBody>
                  <a:tcPr>
                    <a:solidFill>
                      <a:srgbClr val="FFFFCC"/>
                    </a:solidFill>
                  </a:tcPr>
                </a:tc>
                <a:tc>
                  <a:txBody>
                    <a:bodyPr/>
                    <a:lstStyle/>
                    <a:p>
                      <a:r>
                        <a:rPr lang="en-GB" dirty="0"/>
                        <a:t>White</a:t>
                      </a:r>
                    </a:p>
                  </a:txBody>
                  <a:tcPr>
                    <a:solidFill>
                      <a:srgbClr val="FFFFCC"/>
                    </a:solidFill>
                  </a:tcPr>
                </a:tc>
                <a:tc>
                  <a:txBody>
                    <a:bodyPr/>
                    <a:lstStyle/>
                    <a:p>
                      <a:r>
                        <a:rPr lang="en-GB" dirty="0"/>
                        <a:t>82.9%</a:t>
                      </a:r>
                    </a:p>
                  </a:txBody>
                  <a:tcPr>
                    <a:solidFill>
                      <a:srgbClr val="FFFFCC"/>
                    </a:solidFill>
                  </a:tcPr>
                </a:tc>
                <a:tc>
                  <a:txBody>
                    <a:bodyPr/>
                    <a:lstStyle/>
                    <a:p>
                      <a:r>
                        <a:rPr lang="en-GB" dirty="0"/>
                        <a:t>82.1%</a:t>
                      </a:r>
                    </a:p>
                  </a:txBody>
                  <a:tcPr>
                    <a:solidFill>
                      <a:srgbClr val="FFFFCC"/>
                    </a:solidFill>
                  </a:tcPr>
                </a:tc>
                <a:tc>
                  <a:txBody>
                    <a:bodyPr/>
                    <a:lstStyle/>
                    <a:p>
                      <a:r>
                        <a:rPr lang="en-GB" dirty="0"/>
                        <a:t>79.2%</a:t>
                      </a:r>
                    </a:p>
                  </a:txBody>
                  <a:tcPr>
                    <a:solidFill>
                      <a:srgbClr val="FFFFCC"/>
                    </a:solidFill>
                  </a:tcPr>
                </a:tc>
                <a:extLst>
                  <a:ext uri="{0D108BD9-81ED-4DB2-BD59-A6C34878D82A}">
                    <a16:rowId xmlns:a16="http://schemas.microsoft.com/office/drawing/2014/main" val="110006386"/>
                  </a:ext>
                </a:extLst>
              </a:tr>
              <a:tr h="370840">
                <a:tc>
                  <a:txBody>
                    <a:bodyPr/>
                    <a:lstStyle/>
                    <a:p>
                      <a:endParaRPr lang="en-GB" dirty="0"/>
                    </a:p>
                  </a:txBody>
                  <a:tcPr>
                    <a:solidFill>
                      <a:srgbClr val="FFFFCC"/>
                    </a:solidFill>
                  </a:tcPr>
                </a:tc>
                <a:tc>
                  <a:txBody>
                    <a:bodyPr/>
                    <a:lstStyle/>
                    <a:p>
                      <a:r>
                        <a:rPr lang="en-GB" dirty="0"/>
                        <a:t>Black/ African</a:t>
                      </a:r>
                    </a:p>
                  </a:txBody>
                  <a:tcPr>
                    <a:solidFill>
                      <a:srgbClr val="FFFFCC"/>
                    </a:solidFill>
                  </a:tcPr>
                </a:tc>
                <a:tc>
                  <a:txBody>
                    <a:bodyPr/>
                    <a:lstStyle/>
                    <a:p>
                      <a:r>
                        <a:rPr lang="en-GB" dirty="0"/>
                        <a:t>9.3%</a:t>
                      </a:r>
                    </a:p>
                  </a:txBody>
                  <a:tcPr>
                    <a:solidFill>
                      <a:srgbClr val="FFFFCC"/>
                    </a:solidFill>
                  </a:tcPr>
                </a:tc>
                <a:tc>
                  <a:txBody>
                    <a:bodyPr/>
                    <a:lstStyle/>
                    <a:p>
                      <a:r>
                        <a:rPr lang="en-GB" dirty="0"/>
                        <a:t>4.4%</a:t>
                      </a:r>
                    </a:p>
                  </a:txBody>
                  <a:tcPr>
                    <a:solidFill>
                      <a:srgbClr val="FFFFCC"/>
                    </a:solidFill>
                  </a:tcPr>
                </a:tc>
                <a:tc>
                  <a:txBody>
                    <a:bodyPr/>
                    <a:lstStyle/>
                    <a:p>
                      <a:r>
                        <a:rPr lang="en-GB" dirty="0"/>
                        <a:t>10.2%</a:t>
                      </a:r>
                    </a:p>
                  </a:txBody>
                  <a:tcPr>
                    <a:solidFill>
                      <a:srgbClr val="FFFFCC"/>
                    </a:solidFill>
                  </a:tcPr>
                </a:tc>
                <a:extLst>
                  <a:ext uri="{0D108BD9-81ED-4DB2-BD59-A6C34878D82A}">
                    <a16:rowId xmlns:a16="http://schemas.microsoft.com/office/drawing/2014/main" val="1029011934"/>
                  </a:ext>
                </a:extLst>
              </a:tr>
              <a:tr h="370840">
                <a:tc>
                  <a:txBody>
                    <a:bodyPr/>
                    <a:lstStyle/>
                    <a:p>
                      <a:endParaRPr lang="en-GB"/>
                    </a:p>
                  </a:txBody>
                  <a:tcPr>
                    <a:solidFill>
                      <a:srgbClr val="FFFFCC"/>
                    </a:solidFill>
                  </a:tcPr>
                </a:tc>
                <a:tc>
                  <a:txBody>
                    <a:bodyPr/>
                    <a:lstStyle/>
                    <a:p>
                      <a:r>
                        <a:rPr lang="en-GB" dirty="0"/>
                        <a:t>Asian</a:t>
                      </a:r>
                    </a:p>
                  </a:txBody>
                  <a:tcPr>
                    <a:solidFill>
                      <a:srgbClr val="FFFFCC"/>
                    </a:solidFill>
                  </a:tcPr>
                </a:tc>
                <a:tc>
                  <a:txBody>
                    <a:bodyPr/>
                    <a:lstStyle/>
                    <a:p>
                      <a:r>
                        <a:rPr lang="en-GB" dirty="0"/>
                        <a:t>4.3%</a:t>
                      </a:r>
                    </a:p>
                  </a:txBody>
                  <a:tcPr>
                    <a:solidFill>
                      <a:srgbClr val="FFFFCC"/>
                    </a:solidFill>
                  </a:tcPr>
                </a:tc>
                <a:tc>
                  <a:txBody>
                    <a:bodyPr/>
                    <a:lstStyle/>
                    <a:p>
                      <a:r>
                        <a:rPr lang="en-GB" dirty="0"/>
                        <a:t>4.6%</a:t>
                      </a:r>
                    </a:p>
                  </a:txBody>
                  <a:tcPr>
                    <a:solidFill>
                      <a:srgbClr val="FFFFCC"/>
                    </a:solidFill>
                  </a:tcPr>
                </a:tc>
                <a:tc>
                  <a:txBody>
                    <a:bodyPr/>
                    <a:lstStyle/>
                    <a:p>
                      <a:r>
                        <a:rPr lang="en-GB" dirty="0"/>
                        <a:t>4.6%</a:t>
                      </a:r>
                    </a:p>
                  </a:txBody>
                  <a:tcPr>
                    <a:solidFill>
                      <a:srgbClr val="FFFFCC"/>
                    </a:solidFill>
                  </a:tcPr>
                </a:tc>
                <a:extLst>
                  <a:ext uri="{0D108BD9-81ED-4DB2-BD59-A6C34878D82A}">
                    <a16:rowId xmlns:a16="http://schemas.microsoft.com/office/drawing/2014/main" val="173210755"/>
                  </a:ext>
                </a:extLst>
              </a:tr>
              <a:tr h="370840">
                <a:tc>
                  <a:txBody>
                    <a:bodyPr/>
                    <a:lstStyle/>
                    <a:p>
                      <a:endParaRPr lang="en-GB"/>
                    </a:p>
                  </a:txBody>
                  <a:tcPr>
                    <a:solidFill>
                      <a:srgbClr val="FFFFCC"/>
                    </a:solidFill>
                  </a:tcPr>
                </a:tc>
                <a:tc>
                  <a:txBody>
                    <a:bodyPr/>
                    <a:lstStyle/>
                    <a:p>
                      <a:r>
                        <a:rPr lang="en-GB" dirty="0"/>
                        <a:t>Natives (American)</a:t>
                      </a:r>
                    </a:p>
                  </a:txBody>
                  <a:tcPr>
                    <a:solidFill>
                      <a:srgbClr val="FFFFCC"/>
                    </a:solidFill>
                  </a:tcPr>
                </a:tc>
                <a:tc>
                  <a:txBody>
                    <a:bodyPr/>
                    <a:lstStyle/>
                    <a:p>
                      <a:r>
                        <a:rPr lang="en-GB" dirty="0"/>
                        <a:t>0.7%</a:t>
                      </a:r>
                    </a:p>
                  </a:txBody>
                  <a:tcPr>
                    <a:solidFill>
                      <a:srgbClr val="FFFFCC"/>
                    </a:solidFill>
                  </a:tcPr>
                </a:tc>
                <a:tc>
                  <a:txBody>
                    <a:bodyPr/>
                    <a:lstStyle/>
                    <a:p>
                      <a:r>
                        <a:rPr lang="en-GB" dirty="0"/>
                        <a:t>n/a</a:t>
                      </a:r>
                    </a:p>
                  </a:txBody>
                  <a:tcPr>
                    <a:solidFill>
                      <a:srgbClr val="FFFFCC"/>
                    </a:solidFill>
                  </a:tcPr>
                </a:tc>
                <a:tc>
                  <a:txBody>
                    <a:bodyPr/>
                    <a:lstStyle/>
                    <a:p>
                      <a:r>
                        <a:rPr lang="en-GB" dirty="0"/>
                        <a:t>1.0%</a:t>
                      </a:r>
                    </a:p>
                  </a:txBody>
                  <a:tcPr>
                    <a:solidFill>
                      <a:srgbClr val="FFFFCC"/>
                    </a:solidFill>
                  </a:tcPr>
                </a:tc>
                <a:extLst>
                  <a:ext uri="{0D108BD9-81ED-4DB2-BD59-A6C34878D82A}">
                    <a16:rowId xmlns:a16="http://schemas.microsoft.com/office/drawing/2014/main" val="122227547"/>
                  </a:ext>
                </a:extLst>
              </a:tr>
              <a:tr h="370840">
                <a:tc>
                  <a:txBody>
                    <a:bodyPr/>
                    <a:lstStyle/>
                    <a:p>
                      <a:endParaRPr lang="en-GB"/>
                    </a:p>
                  </a:txBody>
                  <a:tcPr>
                    <a:solidFill>
                      <a:srgbClr val="FFFFCC"/>
                    </a:solidFill>
                  </a:tcPr>
                </a:tc>
                <a:tc>
                  <a:txBody>
                    <a:bodyPr/>
                    <a:lstStyle/>
                    <a:p>
                      <a:r>
                        <a:rPr lang="en-GB" dirty="0"/>
                        <a:t>Multi-race</a:t>
                      </a:r>
                    </a:p>
                  </a:txBody>
                  <a:tcPr>
                    <a:solidFill>
                      <a:srgbClr val="FFFFCC"/>
                    </a:solidFill>
                  </a:tcPr>
                </a:tc>
                <a:tc>
                  <a:txBody>
                    <a:bodyPr/>
                    <a:lstStyle/>
                    <a:p>
                      <a:r>
                        <a:rPr lang="en-GB" dirty="0"/>
                        <a:t>2.3%</a:t>
                      </a:r>
                    </a:p>
                  </a:txBody>
                  <a:tcPr>
                    <a:solidFill>
                      <a:srgbClr val="FFFFCC"/>
                    </a:solidFill>
                  </a:tcPr>
                </a:tc>
                <a:tc>
                  <a:txBody>
                    <a:bodyPr/>
                    <a:lstStyle/>
                    <a:p>
                      <a:r>
                        <a:rPr lang="en-GB" dirty="0"/>
                        <a:t>8.2%</a:t>
                      </a:r>
                    </a:p>
                  </a:txBody>
                  <a:tcPr>
                    <a:solidFill>
                      <a:srgbClr val="FFFFCC"/>
                    </a:solidFill>
                  </a:tcPr>
                </a:tc>
                <a:tc>
                  <a:txBody>
                    <a:bodyPr/>
                    <a:lstStyle/>
                    <a:p>
                      <a:r>
                        <a:rPr lang="en-GB" dirty="0"/>
                        <a:t>2.1%</a:t>
                      </a:r>
                    </a:p>
                  </a:txBody>
                  <a:tcPr>
                    <a:solidFill>
                      <a:srgbClr val="FFFFCC"/>
                    </a:solidFill>
                  </a:tcPr>
                </a:tc>
                <a:extLst>
                  <a:ext uri="{0D108BD9-81ED-4DB2-BD59-A6C34878D82A}">
                    <a16:rowId xmlns:a16="http://schemas.microsoft.com/office/drawing/2014/main" val="460247169"/>
                  </a:ext>
                </a:extLst>
              </a:tr>
              <a:tr h="370840">
                <a:tc>
                  <a:txBody>
                    <a:bodyPr/>
                    <a:lstStyle/>
                    <a:p>
                      <a:endParaRPr lang="en-GB"/>
                    </a:p>
                  </a:txBody>
                  <a:tcPr>
                    <a:solidFill>
                      <a:srgbClr val="FFFFCC"/>
                    </a:solidFill>
                  </a:tcPr>
                </a:tc>
                <a:tc>
                  <a:txBody>
                    <a:bodyPr/>
                    <a:lstStyle/>
                    <a:p>
                      <a:r>
                        <a:rPr lang="en-GB" dirty="0"/>
                        <a:t>Not known/ other</a:t>
                      </a:r>
                    </a:p>
                  </a:txBody>
                  <a:tcPr>
                    <a:solidFill>
                      <a:srgbClr val="FFFFCC"/>
                    </a:solidFill>
                  </a:tcPr>
                </a:tc>
                <a:tc>
                  <a:txBody>
                    <a:bodyPr/>
                    <a:lstStyle/>
                    <a:p>
                      <a:r>
                        <a:rPr lang="en-GB" dirty="0"/>
                        <a:t>0.6%</a:t>
                      </a:r>
                    </a:p>
                  </a:txBody>
                  <a:tcPr>
                    <a:solidFill>
                      <a:srgbClr val="FFFFCC"/>
                    </a:solidFill>
                  </a:tcPr>
                </a:tc>
                <a:tc>
                  <a:txBody>
                    <a:bodyPr/>
                    <a:lstStyle/>
                    <a:p>
                      <a:r>
                        <a:rPr lang="en-GB" dirty="0"/>
                        <a:t>0.7%</a:t>
                      </a:r>
                    </a:p>
                  </a:txBody>
                  <a:tcPr>
                    <a:solidFill>
                      <a:srgbClr val="FFFFCC"/>
                    </a:solidFill>
                  </a:tcPr>
                </a:tc>
                <a:tc>
                  <a:txBody>
                    <a:bodyPr/>
                    <a:lstStyle/>
                    <a:p>
                      <a:r>
                        <a:rPr lang="en-GB" dirty="0"/>
                        <a:t>3.0%</a:t>
                      </a:r>
                    </a:p>
                  </a:txBody>
                  <a:tcPr>
                    <a:solidFill>
                      <a:srgbClr val="FFFFCC"/>
                    </a:solidFill>
                  </a:tcPr>
                </a:tc>
                <a:extLst>
                  <a:ext uri="{0D108BD9-81ED-4DB2-BD59-A6C34878D82A}">
                    <a16:rowId xmlns:a16="http://schemas.microsoft.com/office/drawing/2014/main" val="1159072762"/>
                  </a:ext>
                </a:extLst>
              </a:tr>
              <a:tr h="370840">
                <a:tc>
                  <a:txBody>
                    <a:bodyPr/>
                    <a:lstStyle/>
                    <a:p>
                      <a:r>
                        <a:rPr lang="en-GB" dirty="0"/>
                        <a:t>Medical condition</a:t>
                      </a:r>
                    </a:p>
                  </a:txBody>
                  <a:tcPr>
                    <a:solidFill>
                      <a:srgbClr val="FFCC99"/>
                    </a:solidFill>
                  </a:tcPr>
                </a:tc>
                <a:tc>
                  <a:txBody>
                    <a:bodyPr/>
                    <a:lstStyle/>
                    <a:p>
                      <a:r>
                        <a:rPr lang="en-GB" dirty="0"/>
                        <a:t>One or more</a:t>
                      </a:r>
                    </a:p>
                  </a:txBody>
                  <a:tcPr>
                    <a:solidFill>
                      <a:srgbClr val="FFCC99"/>
                    </a:solidFill>
                  </a:tcPr>
                </a:tc>
                <a:tc>
                  <a:txBody>
                    <a:bodyPr/>
                    <a:lstStyle/>
                    <a:p>
                      <a:r>
                        <a:rPr lang="en-GB" dirty="0"/>
                        <a:t>21%</a:t>
                      </a:r>
                    </a:p>
                  </a:txBody>
                  <a:tcPr>
                    <a:solidFill>
                      <a:srgbClr val="FFCC99"/>
                    </a:solidFill>
                  </a:tcPr>
                </a:tc>
                <a:tc>
                  <a:txBody>
                    <a:bodyPr/>
                    <a:lstStyle/>
                    <a:p>
                      <a:r>
                        <a:rPr lang="en-GB" dirty="0"/>
                        <a:t>24.7%</a:t>
                      </a:r>
                    </a:p>
                  </a:txBody>
                  <a:tcPr>
                    <a:solidFill>
                      <a:srgbClr val="FFCC99"/>
                    </a:solidFill>
                  </a:tcPr>
                </a:tc>
                <a:tc>
                  <a:txBody>
                    <a:bodyPr/>
                    <a:lstStyle/>
                    <a:p>
                      <a:r>
                        <a:rPr lang="en-GB" dirty="0"/>
                        <a:t>27.1%</a:t>
                      </a:r>
                    </a:p>
                  </a:txBody>
                  <a:tcPr>
                    <a:solidFill>
                      <a:srgbClr val="FFCC99"/>
                    </a:solidFill>
                  </a:tcPr>
                </a:tc>
                <a:extLst>
                  <a:ext uri="{0D108BD9-81ED-4DB2-BD59-A6C34878D82A}">
                    <a16:rowId xmlns:a16="http://schemas.microsoft.com/office/drawing/2014/main" val="83437759"/>
                  </a:ext>
                </a:extLst>
              </a:tr>
            </a:tbl>
          </a:graphicData>
        </a:graphic>
      </p:graphicFrame>
    </p:spTree>
    <p:extLst>
      <p:ext uri="{BB962C8B-B14F-4D97-AF65-F5344CB8AC3E}">
        <p14:creationId xmlns:p14="http://schemas.microsoft.com/office/powerpoint/2010/main" val="395742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1103-BA92-46E9-9588-3D0450328EBF}"/>
              </a:ext>
            </a:extLst>
          </p:cNvPr>
          <p:cNvSpPr>
            <a:spLocks noGrp="1"/>
          </p:cNvSpPr>
          <p:nvPr>
            <p:ph type="title"/>
          </p:nvPr>
        </p:nvSpPr>
        <p:spPr/>
        <p:txBody>
          <a:bodyPr/>
          <a:lstStyle/>
          <a:p>
            <a:r>
              <a:rPr lang="en-GB" b="1" dirty="0"/>
              <a:t>What may happen after I have the vaccine? (1)</a:t>
            </a:r>
          </a:p>
        </p:txBody>
      </p:sp>
      <p:sp>
        <p:nvSpPr>
          <p:cNvPr id="3" name="Content Placeholder 2">
            <a:extLst>
              <a:ext uri="{FF2B5EF4-FFF2-40B4-BE49-F238E27FC236}">
                <a16:creationId xmlns:a16="http://schemas.microsoft.com/office/drawing/2014/main" id="{38E86F9C-8D92-4CC4-A054-4EE08812ABB3}"/>
              </a:ext>
            </a:extLst>
          </p:cNvPr>
          <p:cNvSpPr>
            <a:spLocks noGrp="1"/>
          </p:cNvSpPr>
          <p:nvPr>
            <p:ph idx="1"/>
          </p:nvPr>
        </p:nvSpPr>
        <p:spPr/>
        <p:txBody>
          <a:bodyPr/>
          <a:lstStyle/>
          <a:p>
            <a:pPr algn="r"/>
            <a:r>
              <a:rPr lang="en-GB" dirty="0"/>
              <a:t>After vaccination you may experience side effects that are short lived.</a:t>
            </a: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r>
              <a:rPr lang="en-GB" sz="1800" i="1" dirty="0"/>
              <a:t>(from the Lancet and New England Journal of Medicine)</a:t>
            </a:r>
          </a:p>
        </p:txBody>
      </p:sp>
      <p:graphicFrame>
        <p:nvGraphicFramePr>
          <p:cNvPr id="5" name="Table 5">
            <a:extLst>
              <a:ext uri="{FF2B5EF4-FFF2-40B4-BE49-F238E27FC236}">
                <a16:creationId xmlns:a16="http://schemas.microsoft.com/office/drawing/2014/main" id="{6C92F053-E771-45EF-AB32-1F80F9B707F3}"/>
              </a:ext>
            </a:extLst>
          </p:cNvPr>
          <p:cNvGraphicFramePr>
            <a:graphicFrameLocks noGrp="1"/>
          </p:cNvGraphicFramePr>
          <p:nvPr>
            <p:extLst>
              <p:ext uri="{D42A27DB-BD31-4B8C-83A1-F6EECF244321}">
                <p14:modId xmlns:p14="http://schemas.microsoft.com/office/powerpoint/2010/main" val="918741631"/>
              </p:ext>
            </p:extLst>
          </p:nvPr>
        </p:nvGraphicFramePr>
        <p:xfrm>
          <a:off x="2032000" y="2408766"/>
          <a:ext cx="8128000" cy="2966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772875055"/>
                    </a:ext>
                  </a:extLst>
                </a:gridCol>
                <a:gridCol w="2032000">
                  <a:extLst>
                    <a:ext uri="{9D8B030D-6E8A-4147-A177-3AD203B41FA5}">
                      <a16:colId xmlns:a16="http://schemas.microsoft.com/office/drawing/2014/main" val="1698549077"/>
                    </a:ext>
                  </a:extLst>
                </a:gridCol>
                <a:gridCol w="2032000">
                  <a:extLst>
                    <a:ext uri="{9D8B030D-6E8A-4147-A177-3AD203B41FA5}">
                      <a16:colId xmlns:a16="http://schemas.microsoft.com/office/drawing/2014/main" val="1380200497"/>
                    </a:ext>
                  </a:extLst>
                </a:gridCol>
                <a:gridCol w="2032000">
                  <a:extLst>
                    <a:ext uri="{9D8B030D-6E8A-4147-A177-3AD203B41FA5}">
                      <a16:colId xmlns:a16="http://schemas.microsoft.com/office/drawing/2014/main" val="3865002750"/>
                    </a:ext>
                  </a:extLst>
                </a:gridCol>
              </a:tblGrid>
              <a:tr h="370840">
                <a:tc>
                  <a:txBody>
                    <a:bodyPr/>
                    <a:lstStyle/>
                    <a:p>
                      <a:endParaRPr lang="en-GB" dirty="0"/>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solidFill>
                            <a:schemeClr val="accent6">
                              <a:lumMod val="50000"/>
                            </a:schemeClr>
                          </a:solidFill>
                        </a:rPr>
                        <a:t>Pfizer-</a:t>
                      </a:r>
                      <a:r>
                        <a:rPr lang="en-GB" dirty="0" err="1">
                          <a:solidFill>
                            <a:schemeClr val="accent6">
                              <a:lumMod val="50000"/>
                            </a:schemeClr>
                          </a:solidFill>
                        </a:rPr>
                        <a:t>BioNTech</a:t>
                      </a:r>
                      <a:endParaRPr lang="en-GB" dirty="0">
                        <a:solidFill>
                          <a:schemeClr val="accent6">
                            <a:lumMod val="50000"/>
                          </a:schemeClr>
                        </a:solidFill>
                      </a:endParaRP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err="1">
                          <a:solidFill>
                            <a:schemeClr val="accent6">
                              <a:lumMod val="50000"/>
                            </a:schemeClr>
                          </a:solidFill>
                        </a:rPr>
                        <a:t>OxfordAstraZeneca</a:t>
                      </a:r>
                      <a:endParaRPr lang="en-GB" dirty="0">
                        <a:solidFill>
                          <a:schemeClr val="accent6">
                            <a:lumMod val="50000"/>
                          </a:schemeClr>
                        </a:solidFill>
                      </a:endParaRP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err="1">
                          <a:solidFill>
                            <a:schemeClr val="accent6">
                              <a:lumMod val="50000"/>
                            </a:schemeClr>
                          </a:solidFill>
                        </a:rPr>
                        <a:t>Moderna</a:t>
                      </a:r>
                      <a:endParaRPr lang="en-GB" dirty="0">
                        <a:solidFill>
                          <a:schemeClr val="accent6">
                            <a:lumMod val="50000"/>
                          </a:schemeClr>
                        </a:solidFill>
                      </a:endParaRP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2804535360"/>
                  </a:ext>
                </a:extLst>
              </a:tr>
              <a:tr h="370840">
                <a:tc>
                  <a:txBody>
                    <a:bodyPr/>
                    <a:lstStyle/>
                    <a:p>
                      <a:r>
                        <a:rPr lang="en-GB" dirty="0"/>
                        <a:t>Arm pain</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71%</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67%</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87%</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484259659"/>
                  </a:ext>
                </a:extLst>
              </a:tr>
              <a:tr h="370840">
                <a:tc>
                  <a:txBody>
                    <a:bodyPr/>
                    <a:lstStyle/>
                    <a:p>
                      <a:r>
                        <a:rPr lang="en-GB" dirty="0"/>
                        <a:t>Chills</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14%</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56%</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9%</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4214406605"/>
                  </a:ext>
                </a:extLst>
              </a:tr>
              <a:tr h="370840">
                <a:tc>
                  <a:txBody>
                    <a:bodyPr/>
                    <a:lstStyle/>
                    <a:p>
                      <a:r>
                        <a:rPr lang="en-GB" dirty="0"/>
                        <a:t>Fever</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3.7%</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18%</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0.9%</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2559387371"/>
                  </a:ext>
                </a:extLst>
              </a:tr>
              <a:tr h="370840">
                <a:tc>
                  <a:txBody>
                    <a:bodyPr/>
                    <a:lstStyle/>
                    <a:p>
                      <a:r>
                        <a:rPr lang="en-GB" dirty="0"/>
                        <a:t>Joint pains</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11%</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31%</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16%</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2699889038"/>
                  </a:ext>
                </a:extLst>
              </a:tr>
              <a:tr h="370840">
                <a:tc>
                  <a:txBody>
                    <a:bodyPr/>
                    <a:lstStyle/>
                    <a:p>
                      <a:r>
                        <a:rPr lang="en-GB" dirty="0"/>
                        <a:t>Muscle aches</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21%</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60%</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23%</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811508860"/>
                  </a:ext>
                </a:extLst>
              </a:tr>
              <a:tr h="370840">
                <a:tc>
                  <a:txBody>
                    <a:bodyPr/>
                    <a:lstStyle/>
                    <a:p>
                      <a:r>
                        <a:rPr lang="en-GB" dirty="0"/>
                        <a:t>Fatigue</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47%</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70%</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38%</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507978596"/>
                  </a:ext>
                </a:extLst>
              </a:tr>
              <a:tr h="370840">
                <a:tc>
                  <a:txBody>
                    <a:bodyPr/>
                    <a:lstStyle/>
                    <a:p>
                      <a:r>
                        <a:rPr lang="en-GB" dirty="0"/>
                        <a:t>Headache</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42%</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68%</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tc>
                  <a:txBody>
                    <a:bodyPr/>
                    <a:lstStyle/>
                    <a:p>
                      <a:pPr algn="ctr"/>
                      <a:r>
                        <a:rPr lang="en-GB" dirty="0"/>
                        <a:t>24%</a:t>
                      </a:r>
                    </a:p>
                  </a:txBody>
                  <a:tc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tcPr>
                </a:tc>
                <a:extLst>
                  <a:ext uri="{0D108BD9-81ED-4DB2-BD59-A6C34878D82A}">
                    <a16:rowId xmlns:a16="http://schemas.microsoft.com/office/drawing/2014/main" val="3139640711"/>
                  </a:ext>
                </a:extLst>
              </a:tr>
            </a:tbl>
          </a:graphicData>
        </a:graphic>
      </p:graphicFrame>
    </p:spTree>
    <p:extLst>
      <p:ext uri="{BB962C8B-B14F-4D97-AF65-F5344CB8AC3E}">
        <p14:creationId xmlns:p14="http://schemas.microsoft.com/office/powerpoint/2010/main" val="2466472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CF04-2B66-4031-85AA-A91E1899D1AB}"/>
              </a:ext>
            </a:extLst>
          </p:cNvPr>
          <p:cNvSpPr>
            <a:spLocks noGrp="1"/>
          </p:cNvSpPr>
          <p:nvPr>
            <p:ph type="title"/>
          </p:nvPr>
        </p:nvSpPr>
        <p:spPr/>
        <p:txBody>
          <a:bodyPr/>
          <a:lstStyle/>
          <a:p>
            <a:r>
              <a:rPr lang="en-GB" b="1" dirty="0"/>
              <a:t>What may happen after I have the vaccine? (2)</a:t>
            </a:r>
            <a:endParaRPr lang="en-GB" dirty="0"/>
          </a:p>
        </p:txBody>
      </p:sp>
      <p:sp>
        <p:nvSpPr>
          <p:cNvPr id="3" name="Content Placeholder 2">
            <a:extLst>
              <a:ext uri="{FF2B5EF4-FFF2-40B4-BE49-F238E27FC236}">
                <a16:creationId xmlns:a16="http://schemas.microsoft.com/office/drawing/2014/main" id="{2CBDB22D-334D-47FB-AA21-35819AD3D34E}"/>
              </a:ext>
            </a:extLst>
          </p:cNvPr>
          <p:cNvSpPr>
            <a:spLocks noGrp="1"/>
          </p:cNvSpPr>
          <p:nvPr>
            <p:ph idx="1"/>
          </p:nvPr>
        </p:nvSpPr>
        <p:spPr>
          <a:xfrm>
            <a:off x="838200" y="1825625"/>
            <a:ext cx="10515600" cy="4667250"/>
          </a:xfrm>
        </p:spPr>
        <p:txBody>
          <a:bodyPr>
            <a:normAutofit/>
          </a:bodyPr>
          <a:lstStyle/>
          <a:p>
            <a:r>
              <a:rPr lang="en-GB" dirty="0"/>
              <a:t>Someone said the vaccine could affect my ability to have children?</a:t>
            </a:r>
          </a:p>
          <a:p>
            <a:pPr lvl="1"/>
            <a:r>
              <a:rPr lang="en-GB" b="1" dirty="0"/>
              <a:t>Actually, no. </a:t>
            </a:r>
            <a:r>
              <a:rPr lang="en-GB" dirty="0"/>
              <a:t>That theory was based on misunderstanding.</a:t>
            </a:r>
          </a:p>
          <a:p>
            <a:pPr lvl="1"/>
            <a:r>
              <a:rPr lang="en-GB" dirty="0"/>
              <a:t>In pregnancy, the placenta develops using a protein called syncytin-1. It so happens the spike protein on the coronavirus is partly similar to syncytin-1. People wondered if a vaccine against the virus protein might also act against the placenta protein.</a:t>
            </a:r>
          </a:p>
          <a:p>
            <a:pPr lvl="1"/>
            <a:r>
              <a:rPr lang="en-GB" dirty="0"/>
              <a:t>But in fact only a small part of the spike protein matches the placenta protein. Dr J Foster (Minnesota University) said “</a:t>
            </a:r>
            <a:r>
              <a:rPr lang="en-GB" i="1" dirty="0"/>
              <a:t>it is like two people who have phone numbers both containing the digit 7</a:t>
            </a:r>
            <a:r>
              <a:rPr lang="en-GB" dirty="0"/>
              <a:t>”.</a:t>
            </a:r>
          </a:p>
          <a:p>
            <a:pPr lvl="1"/>
            <a:r>
              <a:rPr lang="en-GB" dirty="0"/>
              <a:t>Moreover, in the Pfizer vaccine trials, women were allowed to take part only after a negative pregnant test. During the trial, 12 women who had the real vaccine became pregnant, compared to 11 women who had placebo.</a:t>
            </a:r>
          </a:p>
        </p:txBody>
      </p:sp>
    </p:spTree>
    <p:extLst>
      <p:ext uri="{BB962C8B-B14F-4D97-AF65-F5344CB8AC3E}">
        <p14:creationId xmlns:p14="http://schemas.microsoft.com/office/powerpoint/2010/main" val="1330830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B69B9-72DA-4019-BFF3-6CE77F184DEF}"/>
              </a:ext>
            </a:extLst>
          </p:cNvPr>
          <p:cNvSpPr>
            <a:spLocks noGrp="1"/>
          </p:cNvSpPr>
          <p:nvPr>
            <p:ph type="title"/>
          </p:nvPr>
        </p:nvSpPr>
        <p:spPr/>
        <p:txBody>
          <a:bodyPr/>
          <a:lstStyle/>
          <a:p>
            <a:r>
              <a:rPr lang="en-GB" b="1" dirty="0"/>
              <a:t>What may happen after I have the vaccine? (3)</a:t>
            </a:r>
            <a:endParaRPr lang="en-GB" dirty="0"/>
          </a:p>
        </p:txBody>
      </p:sp>
      <p:sp>
        <p:nvSpPr>
          <p:cNvPr id="3" name="Content Placeholder 2">
            <a:extLst>
              <a:ext uri="{FF2B5EF4-FFF2-40B4-BE49-F238E27FC236}">
                <a16:creationId xmlns:a16="http://schemas.microsoft.com/office/drawing/2014/main" id="{4D1CDE58-8BE2-483C-8B60-0D9151693D00}"/>
              </a:ext>
            </a:extLst>
          </p:cNvPr>
          <p:cNvSpPr>
            <a:spLocks noGrp="1"/>
          </p:cNvSpPr>
          <p:nvPr>
            <p:ph idx="1"/>
          </p:nvPr>
        </p:nvSpPr>
        <p:spPr>
          <a:xfrm>
            <a:off x="838200" y="1825625"/>
            <a:ext cx="10515600" cy="4357062"/>
          </a:xfrm>
        </p:spPr>
        <p:txBody>
          <a:bodyPr/>
          <a:lstStyle/>
          <a:p>
            <a:r>
              <a:rPr lang="en-GB" dirty="0"/>
              <a:t>After the first dose, it takes 2-3 weeks before your immune system produces antibodies. During this time, you can still become ill with coronavirus</a:t>
            </a:r>
          </a:p>
          <a:p>
            <a:r>
              <a:rPr lang="en-GB" dirty="0"/>
              <a:t>After the 3 weeks, the first dose gives protection to</a:t>
            </a:r>
          </a:p>
          <a:p>
            <a:pPr lvl="1"/>
            <a:r>
              <a:rPr lang="en-GB" dirty="0"/>
              <a:t>52% of people (Pfizer)</a:t>
            </a:r>
          </a:p>
          <a:p>
            <a:pPr lvl="1"/>
            <a:r>
              <a:rPr lang="en-GB" dirty="0"/>
              <a:t>64% of people (Oxford)</a:t>
            </a:r>
          </a:p>
          <a:p>
            <a:pPr lvl="1"/>
            <a:r>
              <a:rPr lang="en-GB" dirty="0"/>
              <a:t>80% of people (</a:t>
            </a:r>
            <a:r>
              <a:rPr lang="en-GB" dirty="0" err="1"/>
              <a:t>Moderna</a:t>
            </a:r>
            <a:r>
              <a:rPr lang="en-GB" dirty="0"/>
              <a:t>)</a:t>
            </a:r>
          </a:p>
          <a:p>
            <a:r>
              <a:rPr lang="en-GB" dirty="0"/>
              <a:t>You will receive the second dose within 12 weeks. Protection rises to </a:t>
            </a:r>
          </a:p>
          <a:p>
            <a:pPr lvl="1"/>
            <a:r>
              <a:rPr lang="en-GB" dirty="0"/>
              <a:t>95% (Pfizer and </a:t>
            </a:r>
            <a:r>
              <a:rPr lang="en-GB" dirty="0" err="1"/>
              <a:t>Moderna</a:t>
            </a:r>
            <a:r>
              <a:rPr lang="en-GB" dirty="0"/>
              <a:t>) </a:t>
            </a:r>
          </a:p>
          <a:p>
            <a:pPr lvl="1"/>
            <a:r>
              <a:rPr lang="en-GB" dirty="0"/>
              <a:t>70% (Oxford)</a:t>
            </a:r>
          </a:p>
        </p:txBody>
      </p:sp>
    </p:spTree>
    <p:extLst>
      <p:ext uri="{BB962C8B-B14F-4D97-AF65-F5344CB8AC3E}">
        <p14:creationId xmlns:p14="http://schemas.microsoft.com/office/powerpoint/2010/main" val="63420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316E6-BE2F-4361-90E4-16FA4EEC6E00}"/>
              </a:ext>
            </a:extLst>
          </p:cNvPr>
          <p:cNvSpPr>
            <a:spLocks noGrp="1"/>
          </p:cNvSpPr>
          <p:nvPr>
            <p:ph type="title"/>
          </p:nvPr>
        </p:nvSpPr>
        <p:spPr/>
        <p:txBody>
          <a:bodyPr/>
          <a:lstStyle/>
          <a:p>
            <a:r>
              <a:rPr lang="en-GB" b="1" dirty="0"/>
              <a:t>Who can get the vaccine?</a:t>
            </a:r>
          </a:p>
        </p:txBody>
      </p:sp>
      <p:sp>
        <p:nvSpPr>
          <p:cNvPr id="3" name="Content Placeholder 2">
            <a:extLst>
              <a:ext uri="{FF2B5EF4-FFF2-40B4-BE49-F238E27FC236}">
                <a16:creationId xmlns:a16="http://schemas.microsoft.com/office/drawing/2014/main" id="{00E33820-FB1F-430F-BAC1-BFB3C8DC403A}"/>
              </a:ext>
            </a:extLst>
          </p:cNvPr>
          <p:cNvSpPr>
            <a:spLocks noGrp="1"/>
          </p:cNvSpPr>
          <p:nvPr>
            <p:ph idx="1"/>
          </p:nvPr>
        </p:nvSpPr>
        <p:spPr>
          <a:xfrm>
            <a:off x="838200" y="1825624"/>
            <a:ext cx="10515600" cy="4667251"/>
          </a:xfrm>
        </p:spPr>
        <p:txBody>
          <a:bodyPr>
            <a:normAutofit lnSpcReduction="10000"/>
          </a:bodyPr>
          <a:lstStyle/>
          <a:p>
            <a:pPr marL="0" indent="0">
              <a:buNone/>
            </a:pPr>
            <a:r>
              <a:rPr lang="en-GB" dirty="0"/>
              <a:t>Adults are divided into groups by age and health status.</a:t>
            </a:r>
          </a:p>
          <a:p>
            <a:pPr marL="0" indent="0">
              <a:buNone/>
            </a:pPr>
            <a:r>
              <a:rPr lang="en-GB" dirty="0"/>
              <a:t>The following groups can have their turn now* (if registered with a GP practice in Haringey):</a:t>
            </a:r>
          </a:p>
          <a:p>
            <a:r>
              <a:rPr lang="en-GB" dirty="0"/>
              <a:t>Anyone aged 65 and above</a:t>
            </a:r>
          </a:p>
          <a:p>
            <a:r>
              <a:rPr lang="en-GB" dirty="0"/>
              <a:t>Those aged 40 to 64 with a long term health condition that increases their risk (for example asthma, diabetes, heart disease)</a:t>
            </a:r>
          </a:p>
          <a:p>
            <a:r>
              <a:rPr lang="en-GB" dirty="0"/>
              <a:t>People of any age with learning difficulties</a:t>
            </a:r>
          </a:p>
          <a:p>
            <a:r>
              <a:rPr lang="en-GB" dirty="0"/>
              <a:t>Carers – may need to show proof such as employment contract, or have carer code in GP electronic records (age is irrelevant)</a:t>
            </a:r>
          </a:p>
          <a:p>
            <a:r>
              <a:rPr lang="en-GB" dirty="0"/>
              <a:t>Frontline health and social care workers</a:t>
            </a:r>
          </a:p>
          <a:p>
            <a:pPr marL="0" indent="0" algn="r">
              <a:buNone/>
            </a:pPr>
            <a:r>
              <a:rPr lang="en-GB" sz="1800" dirty="0"/>
              <a:t>*week of 15 February 2021</a:t>
            </a:r>
          </a:p>
        </p:txBody>
      </p:sp>
    </p:spTree>
    <p:extLst>
      <p:ext uri="{BB962C8B-B14F-4D97-AF65-F5344CB8AC3E}">
        <p14:creationId xmlns:p14="http://schemas.microsoft.com/office/powerpoint/2010/main" val="2777526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E680-09AC-4476-81D5-89069025DBA5}"/>
              </a:ext>
            </a:extLst>
          </p:cNvPr>
          <p:cNvSpPr>
            <a:spLocks noGrp="1"/>
          </p:cNvSpPr>
          <p:nvPr>
            <p:ph type="title"/>
          </p:nvPr>
        </p:nvSpPr>
        <p:spPr/>
        <p:txBody>
          <a:bodyPr/>
          <a:lstStyle/>
          <a:p>
            <a:r>
              <a:rPr lang="en-GB" b="1" dirty="0"/>
              <a:t>Who </a:t>
            </a:r>
            <a:r>
              <a:rPr lang="en-GB" b="1" dirty="0">
                <a:latin typeface="+mn-lt"/>
              </a:rPr>
              <a:t>cannot</a:t>
            </a:r>
            <a:r>
              <a:rPr lang="en-GB" b="1" dirty="0"/>
              <a:t> get the vaccine?</a:t>
            </a:r>
          </a:p>
        </p:txBody>
      </p:sp>
      <p:sp>
        <p:nvSpPr>
          <p:cNvPr id="3" name="Content Placeholder 2">
            <a:extLst>
              <a:ext uri="{FF2B5EF4-FFF2-40B4-BE49-F238E27FC236}">
                <a16:creationId xmlns:a16="http://schemas.microsoft.com/office/drawing/2014/main" id="{AADCF52B-77B4-4192-82CC-B911031C48D1}"/>
              </a:ext>
            </a:extLst>
          </p:cNvPr>
          <p:cNvSpPr>
            <a:spLocks noGrp="1"/>
          </p:cNvSpPr>
          <p:nvPr>
            <p:ph idx="1"/>
          </p:nvPr>
        </p:nvSpPr>
        <p:spPr/>
        <p:txBody>
          <a:bodyPr/>
          <a:lstStyle/>
          <a:p>
            <a:r>
              <a:rPr lang="en-GB" dirty="0"/>
              <a:t>Children – the vaccine has not yet been tested among children, so will not be offered to them. </a:t>
            </a:r>
            <a:br>
              <a:rPr lang="en-GB" dirty="0"/>
            </a:br>
            <a:r>
              <a:rPr lang="en-GB" dirty="0"/>
              <a:t>The Oxford team is working on a vaccine for 5 to 12 year olds.</a:t>
            </a:r>
          </a:p>
          <a:p>
            <a:r>
              <a:rPr lang="en-GB" dirty="0"/>
              <a:t>Pregnant women – there is no evidence that the vaccine is unsafe in pregnancy. On the other hand, we have no proof that it is safe either. So it is recommended only for pregnant women at high risk from a medical condition or their place of work.</a:t>
            </a:r>
          </a:p>
          <a:p>
            <a:r>
              <a:rPr lang="en-GB" dirty="0"/>
              <a:t>Allergy to components of the vaccine – especially polyethylene glycol (PEG), often added to medicines (such as laxatives), cosmetics, wood preservatives and surfactants. </a:t>
            </a:r>
          </a:p>
        </p:txBody>
      </p:sp>
    </p:spTree>
    <p:extLst>
      <p:ext uri="{BB962C8B-B14F-4D97-AF65-F5344CB8AC3E}">
        <p14:creationId xmlns:p14="http://schemas.microsoft.com/office/powerpoint/2010/main" val="343810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A466-3C02-4B5E-9532-1AF66CA787F7}"/>
              </a:ext>
            </a:extLst>
          </p:cNvPr>
          <p:cNvSpPr>
            <a:spLocks noGrp="1"/>
          </p:cNvSpPr>
          <p:nvPr>
            <p:ph type="title"/>
          </p:nvPr>
        </p:nvSpPr>
        <p:spPr/>
        <p:txBody>
          <a:bodyPr/>
          <a:lstStyle/>
          <a:p>
            <a:r>
              <a:rPr lang="en-GB" b="1" dirty="0"/>
              <a:t>How do I get the vaccine? (1)</a:t>
            </a:r>
          </a:p>
        </p:txBody>
      </p:sp>
      <p:sp>
        <p:nvSpPr>
          <p:cNvPr id="3" name="Content Placeholder 2">
            <a:extLst>
              <a:ext uri="{FF2B5EF4-FFF2-40B4-BE49-F238E27FC236}">
                <a16:creationId xmlns:a16="http://schemas.microsoft.com/office/drawing/2014/main" id="{BE864261-B840-496E-ABAC-8077381ADA7C}"/>
              </a:ext>
            </a:extLst>
          </p:cNvPr>
          <p:cNvSpPr>
            <a:spLocks noGrp="1"/>
          </p:cNvSpPr>
          <p:nvPr>
            <p:ph idx="1"/>
          </p:nvPr>
        </p:nvSpPr>
        <p:spPr>
          <a:xfrm>
            <a:off x="838200" y="1825624"/>
            <a:ext cx="10515600" cy="4765675"/>
          </a:xfrm>
        </p:spPr>
        <p:txBody>
          <a:bodyPr>
            <a:normAutofit/>
          </a:bodyPr>
          <a:lstStyle/>
          <a:p>
            <a:r>
              <a:rPr lang="en-GB" dirty="0"/>
              <a:t>The NHS website advises </a:t>
            </a:r>
            <a:br>
              <a:rPr lang="en-GB" dirty="0"/>
            </a:br>
            <a:br>
              <a:rPr lang="en-GB" dirty="0"/>
            </a:br>
            <a:br>
              <a:rPr lang="en-GB" dirty="0"/>
            </a:br>
            <a:br>
              <a:rPr lang="en-GB" dirty="0"/>
            </a:br>
            <a:endParaRPr lang="en-GB" dirty="0"/>
          </a:p>
          <a:p>
            <a:r>
              <a:rPr lang="en-GB" dirty="0"/>
              <a:t>Your GP can book you into the Lordship Lane or Bounds Green sites*</a:t>
            </a:r>
          </a:p>
          <a:p>
            <a:pPr marL="0" indent="0" algn="r">
              <a:buNone/>
            </a:pPr>
            <a:r>
              <a:rPr lang="en-GB" sz="1800" dirty="0"/>
              <a:t>*for people registered with a Haringey GP</a:t>
            </a:r>
          </a:p>
          <a:p>
            <a:r>
              <a:rPr lang="en-GB" dirty="0"/>
              <a:t>You can also book yourself into the Hornsey Central site directly* </a:t>
            </a:r>
          </a:p>
          <a:p>
            <a:r>
              <a:rPr lang="en-GB" dirty="0"/>
              <a:t>Two pharmacies in Harringay and Oakwood can also do the vaccine</a:t>
            </a:r>
          </a:p>
          <a:p>
            <a:r>
              <a:rPr lang="en-GB" dirty="0"/>
              <a:t>Please do not try to go before you are due – you will be sent home</a:t>
            </a:r>
          </a:p>
        </p:txBody>
      </p:sp>
      <p:pic>
        <p:nvPicPr>
          <p:cNvPr id="5" name="Picture 4">
            <a:extLst>
              <a:ext uri="{FF2B5EF4-FFF2-40B4-BE49-F238E27FC236}">
                <a16:creationId xmlns:a16="http://schemas.microsoft.com/office/drawing/2014/main" id="{4FBACC69-85F9-4B00-9816-F9775A83852D}"/>
              </a:ext>
            </a:extLst>
          </p:cNvPr>
          <p:cNvPicPr>
            <a:picLocks noChangeAspect="1"/>
          </p:cNvPicPr>
          <p:nvPr/>
        </p:nvPicPr>
        <p:blipFill>
          <a:blip r:embed="rId2"/>
          <a:stretch>
            <a:fillRect/>
          </a:stretch>
        </p:blipFill>
        <p:spPr>
          <a:xfrm>
            <a:off x="3041581" y="2311929"/>
            <a:ext cx="4276197" cy="1337999"/>
          </a:xfrm>
          <a:prstGeom prst="rect">
            <a:avLst/>
          </a:prstGeom>
        </p:spPr>
      </p:pic>
    </p:spTree>
    <p:extLst>
      <p:ext uri="{BB962C8B-B14F-4D97-AF65-F5344CB8AC3E}">
        <p14:creationId xmlns:p14="http://schemas.microsoft.com/office/powerpoint/2010/main" val="3215144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A21D3-4101-4E83-8A7C-785C3B6AF346}"/>
              </a:ext>
            </a:extLst>
          </p:cNvPr>
          <p:cNvSpPr>
            <a:spLocks noGrp="1"/>
          </p:cNvSpPr>
          <p:nvPr>
            <p:ph type="title"/>
          </p:nvPr>
        </p:nvSpPr>
        <p:spPr/>
        <p:txBody>
          <a:bodyPr/>
          <a:lstStyle/>
          <a:p>
            <a:r>
              <a:rPr lang="en-GB" b="1" dirty="0"/>
              <a:t>How do I get the vaccine? (2)</a:t>
            </a:r>
            <a:endParaRPr lang="en-GB" dirty="0"/>
          </a:p>
        </p:txBody>
      </p:sp>
      <p:sp>
        <p:nvSpPr>
          <p:cNvPr id="3" name="Content Placeholder 2">
            <a:extLst>
              <a:ext uri="{FF2B5EF4-FFF2-40B4-BE49-F238E27FC236}">
                <a16:creationId xmlns:a16="http://schemas.microsoft.com/office/drawing/2014/main" id="{B565F1A1-0171-4D2E-9AD2-3A55FEC361D1}"/>
              </a:ext>
            </a:extLst>
          </p:cNvPr>
          <p:cNvSpPr>
            <a:spLocks noGrp="1"/>
          </p:cNvSpPr>
          <p:nvPr>
            <p:ph idx="1"/>
          </p:nvPr>
        </p:nvSpPr>
        <p:spPr/>
        <p:txBody>
          <a:bodyPr/>
          <a:lstStyle/>
          <a:p>
            <a:r>
              <a:rPr lang="en-GB" dirty="0"/>
              <a:t>Housebound patients can be referred to a special team, who will arrange plans to give the vaccine</a:t>
            </a:r>
          </a:p>
          <a:p>
            <a:r>
              <a:rPr lang="en-GB" dirty="0"/>
              <a:t>NHS vaccination centres cannot offer you a </a:t>
            </a:r>
            <a:r>
              <a:rPr lang="en-GB" b="1" dirty="0"/>
              <a:t>choice of vaccine</a:t>
            </a:r>
            <a:r>
              <a:rPr lang="en-GB" dirty="0"/>
              <a:t>. What they give on any day depends on the deliveries they receive.</a:t>
            </a:r>
            <a:br>
              <a:rPr lang="en-GB" dirty="0"/>
            </a:br>
            <a:r>
              <a:rPr lang="en-GB" dirty="0"/>
              <a:t>Remember, these vaccines need special refrigeration </a:t>
            </a:r>
          </a:p>
          <a:p>
            <a:r>
              <a:rPr lang="en-GB" dirty="0"/>
              <a:t>Please do not turn up without an </a:t>
            </a:r>
            <a:r>
              <a:rPr lang="en-GB" b="1" dirty="0"/>
              <a:t>appointment</a:t>
            </a:r>
            <a:r>
              <a:rPr lang="en-GB" dirty="0"/>
              <a:t>, you will be sent away</a:t>
            </a:r>
          </a:p>
          <a:p>
            <a:r>
              <a:rPr lang="en-GB" dirty="0"/>
              <a:t>Please do not go for the </a:t>
            </a:r>
            <a:r>
              <a:rPr lang="en-GB" b="1" dirty="0"/>
              <a:t>second dose</a:t>
            </a:r>
            <a:r>
              <a:rPr lang="en-GB" dirty="0"/>
              <a:t> early, you will be sent away</a:t>
            </a:r>
          </a:p>
          <a:p>
            <a:r>
              <a:rPr lang="en-GB" dirty="0"/>
              <a:t>All the vaccines are given free of charge to those eligible. Please be aware of scams by text message and email</a:t>
            </a:r>
          </a:p>
        </p:txBody>
      </p:sp>
    </p:spTree>
    <p:extLst>
      <p:ext uri="{BB962C8B-B14F-4D97-AF65-F5344CB8AC3E}">
        <p14:creationId xmlns:p14="http://schemas.microsoft.com/office/powerpoint/2010/main" val="268458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28254-A1BB-4B3D-81C9-C011BA453B87}"/>
              </a:ext>
            </a:extLst>
          </p:cNvPr>
          <p:cNvSpPr>
            <a:spLocks noGrp="1"/>
          </p:cNvSpPr>
          <p:nvPr>
            <p:ph type="title"/>
          </p:nvPr>
        </p:nvSpPr>
        <p:spPr/>
        <p:txBody>
          <a:bodyPr/>
          <a:lstStyle/>
          <a:p>
            <a:r>
              <a:rPr lang="en-GB" b="1" dirty="0"/>
              <a:t>Why vaccinate? (1)</a:t>
            </a:r>
          </a:p>
        </p:txBody>
      </p:sp>
      <p:sp>
        <p:nvSpPr>
          <p:cNvPr id="3" name="Content Placeholder 2">
            <a:extLst>
              <a:ext uri="{FF2B5EF4-FFF2-40B4-BE49-F238E27FC236}">
                <a16:creationId xmlns:a16="http://schemas.microsoft.com/office/drawing/2014/main" id="{84FF7C14-CD32-432D-A2E0-263C785871D9}"/>
              </a:ext>
            </a:extLst>
          </p:cNvPr>
          <p:cNvSpPr>
            <a:spLocks noGrp="1"/>
          </p:cNvSpPr>
          <p:nvPr>
            <p:ph idx="1"/>
          </p:nvPr>
        </p:nvSpPr>
        <p:spPr/>
        <p:txBody>
          <a:bodyPr/>
          <a:lstStyle/>
          <a:p>
            <a:r>
              <a:rPr lang="en-GB" dirty="0"/>
              <a:t>If you catch the coronavirus, vaccine prevents you from becoming </a:t>
            </a:r>
            <a:r>
              <a:rPr lang="en-GB" b="1" dirty="0"/>
              <a:t>seriously ill</a:t>
            </a:r>
            <a:r>
              <a:rPr lang="en-GB" dirty="0"/>
              <a:t> from Covid-19 disease</a:t>
            </a:r>
          </a:p>
          <a:p>
            <a:r>
              <a:rPr lang="en-GB" dirty="0"/>
              <a:t>UK Gov data reports 423,269 people had required hospital treatment for Covid-19. 112,465 have </a:t>
            </a:r>
            <a:r>
              <a:rPr lang="en-GB" b="1" dirty="0"/>
              <a:t>died</a:t>
            </a:r>
            <a:r>
              <a:rPr lang="en-GB" dirty="0"/>
              <a:t>. These make up 45.7% of all deaths due to different causes.</a:t>
            </a:r>
          </a:p>
          <a:p>
            <a:r>
              <a:rPr lang="en-GB" dirty="0"/>
              <a:t>Last week, 29,326 people were in hospital </a:t>
            </a:r>
            <a:r>
              <a:rPr lang="en-GB"/>
              <a:t>and 3,505 </a:t>
            </a:r>
            <a:r>
              <a:rPr lang="en-GB" dirty="0"/>
              <a:t>on ventilation (machine assisted breathing)</a:t>
            </a:r>
          </a:p>
          <a:p>
            <a:r>
              <a:rPr lang="en-GB" dirty="0"/>
              <a:t>Younger people are not spared. Those aged 18 to 64 account for 35.4% of hospital admissions, compared to 21.8% for age 85 and over.</a:t>
            </a:r>
          </a:p>
        </p:txBody>
      </p:sp>
    </p:spTree>
    <p:extLst>
      <p:ext uri="{BB962C8B-B14F-4D97-AF65-F5344CB8AC3E}">
        <p14:creationId xmlns:p14="http://schemas.microsoft.com/office/powerpoint/2010/main" val="3904249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1717A-09C7-4419-9234-CE2900BBFAFD}"/>
              </a:ext>
            </a:extLst>
          </p:cNvPr>
          <p:cNvSpPr>
            <a:spLocks noGrp="1"/>
          </p:cNvSpPr>
          <p:nvPr>
            <p:ph type="title"/>
          </p:nvPr>
        </p:nvSpPr>
        <p:spPr/>
        <p:txBody>
          <a:bodyPr/>
          <a:lstStyle/>
          <a:p>
            <a:r>
              <a:rPr lang="en-GB" dirty="0"/>
              <a:t>Further information</a:t>
            </a:r>
          </a:p>
        </p:txBody>
      </p:sp>
      <p:sp>
        <p:nvSpPr>
          <p:cNvPr id="3" name="Content Placeholder 2">
            <a:extLst>
              <a:ext uri="{FF2B5EF4-FFF2-40B4-BE49-F238E27FC236}">
                <a16:creationId xmlns:a16="http://schemas.microsoft.com/office/drawing/2014/main" id="{799321FD-3E23-406D-B423-09853B155AB7}"/>
              </a:ext>
            </a:extLst>
          </p:cNvPr>
          <p:cNvSpPr>
            <a:spLocks noGrp="1"/>
          </p:cNvSpPr>
          <p:nvPr>
            <p:ph sz="half" idx="1"/>
          </p:nvPr>
        </p:nvSpPr>
        <p:spPr/>
        <p:txBody>
          <a:bodyPr/>
          <a:lstStyle/>
          <a:p>
            <a:r>
              <a:rPr lang="en-GB" dirty="0">
                <a:hlinkClick r:id="rId2"/>
              </a:rPr>
              <a:t>https://assets.publishing.service.gov.uk/government/uploads/system/uploads/attachment_data/file/951753/PHE_COVID-19_vaccination_guide_for_older_adults_English_v2.pdf</a:t>
            </a:r>
            <a:endParaRPr lang="en-GB" dirty="0"/>
          </a:p>
          <a:p>
            <a:endParaRPr lang="en-GB" dirty="0"/>
          </a:p>
        </p:txBody>
      </p:sp>
      <p:sp>
        <p:nvSpPr>
          <p:cNvPr id="6" name="Content Placeholder 5">
            <a:extLst>
              <a:ext uri="{FF2B5EF4-FFF2-40B4-BE49-F238E27FC236}">
                <a16:creationId xmlns:a16="http://schemas.microsoft.com/office/drawing/2014/main" id="{7A15AA14-F180-4C34-B559-18DE1712424F}"/>
              </a:ext>
            </a:extLst>
          </p:cNvPr>
          <p:cNvSpPr>
            <a:spLocks noGrp="1"/>
          </p:cNvSpPr>
          <p:nvPr>
            <p:ph sz="half" idx="2"/>
          </p:nvPr>
        </p:nvSpPr>
        <p:spPr/>
        <p:txBody>
          <a:bodyPr/>
          <a:lstStyle/>
          <a:p>
            <a:endParaRPr lang="en-GB"/>
          </a:p>
        </p:txBody>
      </p:sp>
      <p:pic>
        <p:nvPicPr>
          <p:cNvPr id="5" name="Picture 4" descr="A picture containing text, newspaper, sign&#10;&#10;Description automatically generated">
            <a:extLst>
              <a:ext uri="{FF2B5EF4-FFF2-40B4-BE49-F238E27FC236}">
                <a16:creationId xmlns:a16="http://schemas.microsoft.com/office/drawing/2014/main" id="{6365D977-2B14-4EC0-8192-0D4F56E3A2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82789">
            <a:off x="7580077" y="716663"/>
            <a:ext cx="2638958" cy="5593690"/>
          </a:xfrm>
          <a:prstGeom prst="rect">
            <a:avLst/>
          </a:prstGeom>
        </p:spPr>
      </p:pic>
    </p:spTree>
    <p:extLst>
      <p:ext uri="{BB962C8B-B14F-4D97-AF65-F5344CB8AC3E}">
        <p14:creationId xmlns:p14="http://schemas.microsoft.com/office/powerpoint/2010/main" val="275322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24142-B84D-40C1-A57A-6D9A096D88C5}"/>
              </a:ext>
            </a:extLst>
          </p:cNvPr>
          <p:cNvSpPr>
            <a:spLocks noGrp="1"/>
          </p:cNvSpPr>
          <p:nvPr>
            <p:ph type="title"/>
          </p:nvPr>
        </p:nvSpPr>
        <p:spPr/>
        <p:txBody>
          <a:bodyPr/>
          <a:lstStyle/>
          <a:p>
            <a:r>
              <a:rPr lang="en-GB" b="1" dirty="0"/>
              <a:t>Why vaccinate? (2)</a:t>
            </a:r>
          </a:p>
        </p:txBody>
      </p:sp>
      <p:sp>
        <p:nvSpPr>
          <p:cNvPr id="3" name="Content Placeholder 2">
            <a:extLst>
              <a:ext uri="{FF2B5EF4-FFF2-40B4-BE49-F238E27FC236}">
                <a16:creationId xmlns:a16="http://schemas.microsoft.com/office/drawing/2014/main" id="{F9151DE1-D471-45ED-B6E6-A1169ECDD67D}"/>
              </a:ext>
            </a:extLst>
          </p:cNvPr>
          <p:cNvSpPr>
            <a:spLocks noGrp="1"/>
          </p:cNvSpPr>
          <p:nvPr>
            <p:ph idx="1"/>
          </p:nvPr>
        </p:nvSpPr>
        <p:spPr>
          <a:xfrm>
            <a:off x="838200" y="1786437"/>
            <a:ext cx="10515600" cy="4351338"/>
          </a:xfrm>
        </p:spPr>
        <p:txBody>
          <a:bodyPr/>
          <a:lstStyle/>
          <a:p>
            <a:r>
              <a:rPr lang="en-GB" dirty="0"/>
              <a:t>Current survey shows 1 in 65 people are infected with Coronavirus.</a:t>
            </a:r>
          </a:p>
          <a:p>
            <a:r>
              <a:rPr lang="en-GB" dirty="0"/>
              <a:t>The CDC (Centre for Infectious Diseases) has expanded the list of recognised symptoms:</a:t>
            </a:r>
          </a:p>
          <a:p>
            <a:endParaRPr lang="en-GB" dirty="0"/>
          </a:p>
        </p:txBody>
      </p:sp>
      <p:graphicFrame>
        <p:nvGraphicFramePr>
          <p:cNvPr id="8" name="Table 8">
            <a:extLst>
              <a:ext uri="{FF2B5EF4-FFF2-40B4-BE49-F238E27FC236}">
                <a16:creationId xmlns:a16="http://schemas.microsoft.com/office/drawing/2014/main" id="{B165DB14-1360-4349-90BD-5DD69A2F0C03}"/>
              </a:ext>
            </a:extLst>
          </p:cNvPr>
          <p:cNvGraphicFramePr>
            <a:graphicFrameLocks noGrp="1"/>
          </p:cNvGraphicFramePr>
          <p:nvPr>
            <p:extLst>
              <p:ext uri="{D42A27DB-BD31-4B8C-83A1-F6EECF244321}">
                <p14:modId xmlns:p14="http://schemas.microsoft.com/office/powerpoint/2010/main" val="5038968"/>
              </p:ext>
            </p:extLst>
          </p:nvPr>
        </p:nvGraphicFramePr>
        <p:xfrm>
          <a:off x="2032000" y="3240799"/>
          <a:ext cx="8128000" cy="2743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159664177"/>
                    </a:ext>
                  </a:extLst>
                </a:gridCol>
                <a:gridCol w="4064000">
                  <a:extLst>
                    <a:ext uri="{9D8B030D-6E8A-4147-A177-3AD203B41FA5}">
                      <a16:colId xmlns:a16="http://schemas.microsoft.com/office/drawing/2014/main" val="1611018629"/>
                    </a:ext>
                  </a:extLst>
                </a:gridCol>
              </a:tblGrid>
              <a:tr h="370840">
                <a:tc>
                  <a:txBody>
                    <a:bodyPr/>
                    <a:lstStyle/>
                    <a:p>
                      <a:r>
                        <a:rPr lang="en-GB" sz="2400" b="1" dirty="0">
                          <a:solidFill>
                            <a:srgbClr val="002060"/>
                          </a:solidFill>
                        </a:rPr>
                        <a:t>Fever or chills</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New loss of taste or smell</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851278889"/>
                  </a:ext>
                </a:extLst>
              </a:tr>
              <a:tr h="370840">
                <a:tc>
                  <a:txBody>
                    <a:bodyPr/>
                    <a:lstStyle/>
                    <a:p>
                      <a:r>
                        <a:rPr lang="en-GB" sz="2400" b="1" dirty="0">
                          <a:solidFill>
                            <a:srgbClr val="002060"/>
                          </a:solidFill>
                        </a:rPr>
                        <a:t>Cough</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Sore throat</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1433950613"/>
                  </a:ext>
                </a:extLst>
              </a:tr>
              <a:tr h="370840">
                <a:tc>
                  <a:txBody>
                    <a:bodyPr/>
                    <a:lstStyle/>
                    <a:p>
                      <a:r>
                        <a:rPr lang="en-GB" sz="2400" b="1" dirty="0">
                          <a:solidFill>
                            <a:srgbClr val="002060"/>
                          </a:solidFill>
                        </a:rPr>
                        <a:t>Shortness of breath</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Congestion or runny nose</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74677822"/>
                  </a:ext>
                </a:extLst>
              </a:tr>
              <a:tr h="370840">
                <a:tc>
                  <a:txBody>
                    <a:bodyPr/>
                    <a:lstStyle/>
                    <a:p>
                      <a:r>
                        <a:rPr lang="en-GB" sz="2400" b="1" dirty="0">
                          <a:solidFill>
                            <a:srgbClr val="002060"/>
                          </a:solidFill>
                        </a:rPr>
                        <a:t>Fatigue</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Nausea or vomiting</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3832958057"/>
                  </a:ext>
                </a:extLst>
              </a:tr>
              <a:tr h="370840">
                <a:tc>
                  <a:txBody>
                    <a:bodyPr/>
                    <a:lstStyle/>
                    <a:p>
                      <a:r>
                        <a:rPr lang="en-GB" sz="2400" b="1" dirty="0">
                          <a:solidFill>
                            <a:srgbClr val="002060"/>
                          </a:solidFill>
                        </a:rPr>
                        <a:t>Muscle or body aches</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Diarrhoea</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1160052267"/>
                  </a:ext>
                </a:extLst>
              </a:tr>
              <a:tr h="370840">
                <a:tc>
                  <a:txBody>
                    <a:bodyPr/>
                    <a:lstStyle/>
                    <a:p>
                      <a:r>
                        <a:rPr lang="en-GB" sz="2400" b="1" dirty="0">
                          <a:solidFill>
                            <a:srgbClr val="002060"/>
                          </a:solidFill>
                        </a:rPr>
                        <a:t>Headaches</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tc>
                  <a:txBody>
                    <a:bodyPr/>
                    <a:lstStyle/>
                    <a:p>
                      <a:r>
                        <a:rPr lang="en-GB" sz="2400" b="1" dirty="0">
                          <a:solidFill>
                            <a:srgbClr val="002060"/>
                          </a:solidFill>
                        </a:rPr>
                        <a:t>other possible symptoms</a:t>
                      </a:r>
                    </a:p>
                  </a:txBody>
                  <a:tc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tcPr>
                </a:tc>
                <a:extLst>
                  <a:ext uri="{0D108BD9-81ED-4DB2-BD59-A6C34878D82A}">
                    <a16:rowId xmlns:a16="http://schemas.microsoft.com/office/drawing/2014/main" val="3955075891"/>
                  </a:ext>
                </a:extLst>
              </a:tr>
            </a:tbl>
          </a:graphicData>
        </a:graphic>
      </p:graphicFrame>
    </p:spTree>
    <p:extLst>
      <p:ext uri="{BB962C8B-B14F-4D97-AF65-F5344CB8AC3E}">
        <p14:creationId xmlns:p14="http://schemas.microsoft.com/office/powerpoint/2010/main" val="4068416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4F691-A5D7-4F4E-8EFB-72149BEDA461}"/>
              </a:ext>
            </a:extLst>
          </p:cNvPr>
          <p:cNvSpPr>
            <a:spLocks noGrp="1"/>
          </p:cNvSpPr>
          <p:nvPr>
            <p:ph type="title"/>
          </p:nvPr>
        </p:nvSpPr>
        <p:spPr/>
        <p:txBody>
          <a:bodyPr/>
          <a:lstStyle/>
          <a:p>
            <a:r>
              <a:rPr lang="en-GB" b="1" dirty="0"/>
              <a:t>Why vaccinate? (3)</a:t>
            </a:r>
          </a:p>
        </p:txBody>
      </p:sp>
      <p:sp>
        <p:nvSpPr>
          <p:cNvPr id="3" name="Content Placeholder 2">
            <a:extLst>
              <a:ext uri="{FF2B5EF4-FFF2-40B4-BE49-F238E27FC236}">
                <a16:creationId xmlns:a16="http://schemas.microsoft.com/office/drawing/2014/main" id="{D2A41B66-6F5F-452C-A4BC-EC1FF8C1A3CA}"/>
              </a:ext>
            </a:extLst>
          </p:cNvPr>
          <p:cNvSpPr>
            <a:spLocks noGrp="1"/>
          </p:cNvSpPr>
          <p:nvPr>
            <p:ph idx="1"/>
          </p:nvPr>
        </p:nvSpPr>
        <p:spPr/>
        <p:txBody>
          <a:bodyPr/>
          <a:lstStyle/>
          <a:p>
            <a:r>
              <a:rPr lang="en-GB" dirty="0"/>
              <a:t>Among people who survived Covid-19 disease, doctors are seeing many of them continue to suffer from after effects</a:t>
            </a:r>
          </a:p>
          <a:p>
            <a:r>
              <a:rPr lang="en-GB" dirty="0"/>
              <a:t>“</a:t>
            </a:r>
            <a:r>
              <a:rPr lang="en-GB" b="1" dirty="0"/>
              <a:t>Long </a:t>
            </a:r>
            <a:r>
              <a:rPr lang="en-GB" b="1" dirty="0" err="1"/>
              <a:t>Covid</a:t>
            </a:r>
            <a:r>
              <a:rPr lang="en-GB" dirty="0"/>
              <a:t>” can follow both mild and severe illness </a:t>
            </a:r>
          </a:p>
          <a:p>
            <a:r>
              <a:rPr lang="en-GB" dirty="0">
                <a:effectLst/>
                <a:latin typeface="Calibri" panose="020F0502020204030204" pitchFamily="34" charset="0"/>
                <a:ea typeface="Calibri" panose="020F0502020204030204" pitchFamily="34" charset="0"/>
                <a:cs typeface="Times New Roman" panose="02020603050405020304" pitchFamily="18" charset="0"/>
              </a:rPr>
              <a:t>They may have </a:t>
            </a:r>
            <a:r>
              <a:rPr lang="en-GB" dirty="0">
                <a:solidFill>
                  <a:srgbClr val="1007C9"/>
                </a:solidFill>
                <a:effectLst/>
                <a:latin typeface="Calibri" panose="020F0502020204030204" pitchFamily="34" charset="0"/>
                <a:ea typeface="Calibri" panose="020F0502020204030204" pitchFamily="34" charset="0"/>
                <a:cs typeface="Times New Roman" panose="02020603050405020304" pitchFamily="18" charset="0"/>
              </a:rPr>
              <a:t>extreme tiredness (fatigue), problems with memory and concentration ("brain fog"), difficulty sleeping (insomnia), depression and anxiety, pins and needles, joint pain, shortness of breath, chest pain or tightness, heart palpitations, dizziness, tinnitus, earaches, feeling sick, diarrhoea, stomach aches, loss of appetite, a high temperature, cough, headaches, sore throat, changes to sense of smell or taste and rashes</a:t>
            </a:r>
          </a:p>
          <a:p>
            <a:endParaRPr lang="en-GB" dirty="0"/>
          </a:p>
        </p:txBody>
      </p:sp>
    </p:spTree>
    <p:extLst>
      <p:ext uri="{BB962C8B-B14F-4D97-AF65-F5344CB8AC3E}">
        <p14:creationId xmlns:p14="http://schemas.microsoft.com/office/powerpoint/2010/main" val="405388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E861F-0E93-4A4B-A93E-8FB96FC487FC}"/>
              </a:ext>
            </a:extLst>
          </p:cNvPr>
          <p:cNvSpPr>
            <a:spLocks noGrp="1"/>
          </p:cNvSpPr>
          <p:nvPr>
            <p:ph type="title"/>
          </p:nvPr>
        </p:nvSpPr>
        <p:spPr/>
        <p:txBody>
          <a:bodyPr/>
          <a:lstStyle/>
          <a:p>
            <a:r>
              <a:rPr lang="en-GB" b="1" dirty="0"/>
              <a:t>Can I rely on herd immunity instead?</a:t>
            </a:r>
          </a:p>
        </p:txBody>
      </p:sp>
      <p:sp>
        <p:nvSpPr>
          <p:cNvPr id="3" name="Content Placeholder 2">
            <a:extLst>
              <a:ext uri="{FF2B5EF4-FFF2-40B4-BE49-F238E27FC236}">
                <a16:creationId xmlns:a16="http://schemas.microsoft.com/office/drawing/2014/main" id="{31092D82-4A39-4913-987B-80C4EDFCE1B7}"/>
              </a:ext>
            </a:extLst>
          </p:cNvPr>
          <p:cNvSpPr>
            <a:spLocks noGrp="1"/>
          </p:cNvSpPr>
          <p:nvPr>
            <p:ph idx="1"/>
          </p:nvPr>
        </p:nvSpPr>
        <p:spPr/>
        <p:txBody>
          <a:bodyPr/>
          <a:lstStyle/>
          <a:p>
            <a:r>
              <a:rPr lang="en-GB" dirty="0"/>
              <a:t>In theory, if most people (“the herd”) get vaccinated, they will not catch the disease. Then, even if you were not immune, they cannot infect you.</a:t>
            </a:r>
          </a:p>
          <a:p>
            <a:r>
              <a:rPr lang="en-GB" dirty="0"/>
              <a:t>There are two problems. The first is, quite a few people are thinking this way. In the end, we end up not vaccinating enough people to achieve herd immunity.</a:t>
            </a:r>
          </a:p>
          <a:p>
            <a:r>
              <a:rPr lang="en-GB" dirty="0"/>
              <a:t>The second problem is, scientists do not know whether the vaccine can stop people passing on the virus to you, even if they do not become ill themselves.</a:t>
            </a:r>
          </a:p>
        </p:txBody>
      </p:sp>
    </p:spTree>
    <p:extLst>
      <p:ext uri="{BB962C8B-B14F-4D97-AF65-F5344CB8AC3E}">
        <p14:creationId xmlns:p14="http://schemas.microsoft.com/office/powerpoint/2010/main" val="330693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BBB6-6F59-4086-AF8D-341614ED14E7}"/>
              </a:ext>
            </a:extLst>
          </p:cNvPr>
          <p:cNvSpPr>
            <a:spLocks noGrp="1"/>
          </p:cNvSpPr>
          <p:nvPr>
            <p:ph type="title"/>
          </p:nvPr>
        </p:nvSpPr>
        <p:spPr/>
        <p:txBody>
          <a:bodyPr/>
          <a:lstStyle/>
          <a:p>
            <a:r>
              <a:rPr lang="en-GB" b="1" dirty="0"/>
              <a:t>How do vaccines work?</a:t>
            </a:r>
          </a:p>
        </p:txBody>
      </p:sp>
      <p:sp>
        <p:nvSpPr>
          <p:cNvPr id="3" name="Content Placeholder 2">
            <a:extLst>
              <a:ext uri="{FF2B5EF4-FFF2-40B4-BE49-F238E27FC236}">
                <a16:creationId xmlns:a16="http://schemas.microsoft.com/office/drawing/2014/main" id="{27A2C7D3-AB30-4C18-B935-0B26FF8698B4}"/>
              </a:ext>
            </a:extLst>
          </p:cNvPr>
          <p:cNvSpPr>
            <a:spLocks noGrp="1"/>
          </p:cNvSpPr>
          <p:nvPr>
            <p:ph idx="1"/>
          </p:nvPr>
        </p:nvSpPr>
        <p:spPr/>
        <p:txBody>
          <a:bodyPr/>
          <a:lstStyle/>
          <a:p>
            <a:r>
              <a:rPr lang="en-GB" dirty="0"/>
              <a:t>Our body fights infection with our immune system. After an illness due to a bacteria or virus, the immune system learns about it and produces antibodies to neutralise it next time</a:t>
            </a:r>
          </a:p>
          <a:p>
            <a:r>
              <a:rPr lang="en-GB" dirty="0"/>
              <a:t>Vaccines are harmless bits of the bacteria or virus, that teaches our immune system to create antibodies, without becoming ill first. These are dormant but the body is prepared to fight a real infection</a:t>
            </a:r>
          </a:p>
          <a:p>
            <a:r>
              <a:rPr lang="en-GB" dirty="0"/>
              <a:t>Some vaccines are given in repeated doses, because the second or third dose will wake up the immune system to produce higher levels of antibodies</a:t>
            </a:r>
          </a:p>
          <a:p>
            <a:endParaRPr lang="en-GB" dirty="0"/>
          </a:p>
        </p:txBody>
      </p:sp>
    </p:spTree>
    <p:extLst>
      <p:ext uri="{BB962C8B-B14F-4D97-AF65-F5344CB8AC3E}">
        <p14:creationId xmlns:p14="http://schemas.microsoft.com/office/powerpoint/2010/main" val="1194316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B7CC-1CD0-44B2-9376-C74953EAB532}"/>
              </a:ext>
            </a:extLst>
          </p:cNvPr>
          <p:cNvSpPr>
            <a:spLocks noGrp="1"/>
          </p:cNvSpPr>
          <p:nvPr>
            <p:ph type="title"/>
          </p:nvPr>
        </p:nvSpPr>
        <p:spPr/>
        <p:txBody>
          <a:bodyPr/>
          <a:lstStyle/>
          <a:p>
            <a:r>
              <a:rPr lang="en-GB" b="1" dirty="0"/>
              <a:t>What are the different vaccines? (1)</a:t>
            </a:r>
          </a:p>
        </p:txBody>
      </p:sp>
      <p:sp>
        <p:nvSpPr>
          <p:cNvPr id="3" name="Content Placeholder 2">
            <a:extLst>
              <a:ext uri="{FF2B5EF4-FFF2-40B4-BE49-F238E27FC236}">
                <a16:creationId xmlns:a16="http://schemas.microsoft.com/office/drawing/2014/main" id="{E3AD3CEA-5E94-4A36-8C7C-0C219A10532B}"/>
              </a:ext>
            </a:extLst>
          </p:cNvPr>
          <p:cNvSpPr>
            <a:spLocks noGrp="1"/>
          </p:cNvSpPr>
          <p:nvPr>
            <p:ph idx="1"/>
          </p:nvPr>
        </p:nvSpPr>
        <p:spPr>
          <a:xfrm>
            <a:off x="838200" y="1825625"/>
            <a:ext cx="10515600" cy="4836432"/>
          </a:xfrm>
        </p:spPr>
        <p:txBody>
          <a:bodyPr>
            <a:normAutofit/>
          </a:bodyPr>
          <a:lstStyle/>
          <a:p>
            <a:r>
              <a:rPr lang="en-GB" b="1" dirty="0"/>
              <a:t>Inactivated</a:t>
            </a:r>
            <a:r>
              <a:rPr lang="en-GB" dirty="0"/>
              <a:t> vaccines contain killed virus that teaches our immune system but does not cause disease. Many traditional vaccines are made this way, for example the flu jab. </a:t>
            </a:r>
            <a:br>
              <a:rPr lang="en-GB" dirty="0"/>
            </a:br>
            <a:r>
              <a:rPr lang="en-GB" dirty="0"/>
              <a:t>Two coronavirus vaccines developed in China, </a:t>
            </a:r>
            <a:r>
              <a:rPr lang="en-GB" dirty="0" err="1"/>
              <a:t>CoronaVac</a:t>
            </a:r>
            <a:r>
              <a:rPr lang="en-GB" dirty="0"/>
              <a:t> by </a:t>
            </a:r>
            <a:r>
              <a:rPr lang="en-GB" dirty="0" err="1">
                <a:solidFill>
                  <a:srgbClr val="1007C9"/>
                </a:solidFill>
              </a:rPr>
              <a:t>Sinovac</a:t>
            </a:r>
            <a:r>
              <a:rPr lang="en-GB" dirty="0"/>
              <a:t> and BBIBP-</a:t>
            </a:r>
            <a:r>
              <a:rPr lang="en-GB" dirty="0" err="1"/>
              <a:t>CorV</a:t>
            </a:r>
            <a:r>
              <a:rPr lang="en-GB" dirty="0"/>
              <a:t> by </a:t>
            </a:r>
            <a:r>
              <a:rPr lang="en-GB" dirty="0" err="1">
                <a:solidFill>
                  <a:srgbClr val="1007C9"/>
                </a:solidFill>
              </a:rPr>
              <a:t>Sinopharm</a:t>
            </a:r>
            <a:r>
              <a:rPr lang="en-GB" dirty="0"/>
              <a:t>, belong to this type.</a:t>
            </a:r>
            <a:br>
              <a:rPr lang="en-GB" dirty="0"/>
            </a:br>
            <a:r>
              <a:rPr lang="en-GB" dirty="0">
                <a:solidFill>
                  <a:srgbClr val="1007C9"/>
                </a:solidFill>
              </a:rPr>
              <a:t>Bharat Biotech</a:t>
            </a:r>
            <a:r>
              <a:rPr lang="en-GB" dirty="0"/>
              <a:t> in India has also produced </a:t>
            </a:r>
            <a:r>
              <a:rPr lang="en-GB" dirty="0" err="1"/>
              <a:t>Covaxin</a:t>
            </a:r>
            <a:r>
              <a:rPr lang="en-GB" dirty="0"/>
              <a:t> using this method.</a:t>
            </a:r>
          </a:p>
          <a:p>
            <a:r>
              <a:rPr lang="en-GB" b="1" dirty="0"/>
              <a:t>Attenuated</a:t>
            </a:r>
            <a:r>
              <a:rPr lang="en-GB" dirty="0"/>
              <a:t> vaccines contain weakened virus that does not cause a full-blown illness, but alerts our immune system to respond like in a real infection. A common example is the polio vaccine.</a:t>
            </a:r>
            <a:br>
              <a:rPr lang="en-GB" dirty="0"/>
            </a:br>
            <a:r>
              <a:rPr lang="en-GB" dirty="0" err="1">
                <a:solidFill>
                  <a:srgbClr val="1007C9"/>
                </a:solidFill>
              </a:rPr>
              <a:t>Codagenix</a:t>
            </a:r>
            <a:r>
              <a:rPr lang="en-GB" dirty="0">
                <a:solidFill>
                  <a:srgbClr val="1007C9"/>
                </a:solidFill>
              </a:rPr>
              <a:t> and Serum Institute of India</a:t>
            </a:r>
            <a:r>
              <a:rPr lang="en-GB" dirty="0"/>
              <a:t> are working on one that can be given as a nasal spray.</a:t>
            </a:r>
          </a:p>
        </p:txBody>
      </p:sp>
    </p:spTree>
    <p:extLst>
      <p:ext uri="{BB962C8B-B14F-4D97-AF65-F5344CB8AC3E}">
        <p14:creationId xmlns:p14="http://schemas.microsoft.com/office/powerpoint/2010/main" val="132030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E769D-B58A-48B7-AE3E-4DB0A4774901}"/>
              </a:ext>
            </a:extLst>
          </p:cNvPr>
          <p:cNvSpPr>
            <a:spLocks noGrp="1"/>
          </p:cNvSpPr>
          <p:nvPr>
            <p:ph type="title"/>
          </p:nvPr>
        </p:nvSpPr>
        <p:spPr/>
        <p:txBody>
          <a:bodyPr/>
          <a:lstStyle/>
          <a:p>
            <a:r>
              <a:rPr lang="en-GB" b="1" dirty="0"/>
              <a:t>What are the different vaccines? (2)</a:t>
            </a:r>
          </a:p>
        </p:txBody>
      </p:sp>
      <p:sp>
        <p:nvSpPr>
          <p:cNvPr id="3" name="Content Placeholder 2">
            <a:extLst>
              <a:ext uri="{FF2B5EF4-FFF2-40B4-BE49-F238E27FC236}">
                <a16:creationId xmlns:a16="http://schemas.microsoft.com/office/drawing/2014/main" id="{DFC059A5-C4AF-414B-99BD-54A8434C5D4E}"/>
              </a:ext>
            </a:extLst>
          </p:cNvPr>
          <p:cNvSpPr>
            <a:spLocks noGrp="1"/>
          </p:cNvSpPr>
          <p:nvPr>
            <p:ph idx="1"/>
          </p:nvPr>
        </p:nvSpPr>
        <p:spPr/>
        <p:txBody>
          <a:bodyPr/>
          <a:lstStyle/>
          <a:p>
            <a:r>
              <a:rPr lang="en-GB" b="1" dirty="0"/>
              <a:t>Protein</a:t>
            </a:r>
            <a:r>
              <a:rPr lang="en-GB" dirty="0"/>
              <a:t> vaccines contain fragments of proteins from the virus, that our immune system can learn to recognise and fight back if we meet the real virus. The Hepatitis B vaccine, in use for 40 years, is based on this method.</a:t>
            </a:r>
            <a:br>
              <a:rPr lang="en-GB" dirty="0"/>
            </a:br>
            <a:r>
              <a:rPr lang="en-GB" dirty="0"/>
              <a:t>NVX-Cov2373 from </a:t>
            </a:r>
            <a:r>
              <a:rPr lang="en-GB" dirty="0" err="1">
                <a:solidFill>
                  <a:srgbClr val="1007C9"/>
                </a:solidFill>
              </a:rPr>
              <a:t>Novavax</a:t>
            </a:r>
            <a:r>
              <a:rPr lang="en-GB" dirty="0"/>
              <a:t> has been trialled against both UK and South African variants of coronavirus. </a:t>
            </a:r>
            <a:r>
              <a:rPr lang="en-GB" dirty="0">
                <a:solidFill>
                  <a:srgbClr val="1007C9"/>
                </a:solidFill>
              </a:rPr>
              <a:t>GSK with Sanofi</a:t>
            </a:r>
            <a:r>
              <a:rPr lang="en-GB" dirty="0"/>
              <a:t> are trying to improve their version of protein vaccine.</a:t>
            </a:r>
          </a:p>
        </p:txBody>
      </p:sp>
    </p:spTree>
    <p:extLst>
      <p:ext uri="{BB962C8B-B14F-4D97-AF65-F5344CB8AC3E}">
        <p14:creationId xmlns:p14="http://schemas.microsoft.com/office/powerpoint/2010/main" val="4116805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2C973-1E8C-4541-959A-DD7DEBEBA343}"/>
              </a:ext>
            </a:extLst>
          </p:cNvPr>
          <p:cNvSpPr>
            <a:spLocks noGrp="1"/>
          </p:cNvSpPr>
          <p:nvPr>
            <p:ph type="title"/>
          </p:nvPr>
        </p:nvSpPr>
        <p:spPr/>
        <p:txBody>
          <a:bodyPr/>
          <a:lstStyle/>
          <a:p>
            <a:r>
              <a:rPr lang="en-GB" b="1" dirty="0"/>
              <a:t>What are the different vaccines? (3)</a:t>
            </a:r>
            <a:endParaRPr lang="en-GB" dirty="0"/>
          </a:p>
        </p:txBody>
      </p:sp>
      <p:sp>
        <p:nvSpPr>
          <p:cNvPr id="3" name="Content Placeholder 2">
            <a:extLst>
              <a:ext uri="{FF2B5EF4-FFF2-40B4-BE49-F238E27FC236}">
                <a16:creationId xmlns:a16="http://schemas.microsoft.com/office/drawing/2014/main" id="{8B3B41A8-7477-4419-9027-096C61129C60}"/>
              </a:ext>
            </a:extLst>
          </p:cNvPr>
          <p:cNvSpPr>
            <a:spLocks noGrp="1"/>
          </p:cNvSpPr>
          <p:nvPr>
            <p:ph idx="1"/>
          </p:nvPr>
        </p:nvSpPr>
        <p:spPr>
          <a:xfrm>
            <a:off x="838200" y="1825624"/>
            <a:ext cx="10515600" cy="4829175"/>
          </a:xfrm>
        </p:spPr>
        <p:txBody>
          <a:bodyPr/>
          <a:lstStyle/>
          <a:p>
            <a:r>
              <a:rPr lang="en-GB" b="1" dirty="0"/>
              <a:t>Virus vector</a:t>
            </a:r>
            <a:r>
              <a:rPr lang="en-GB" dirty="0"/>
              <a:t> vaccines take the genetic code for the spike protein of the coronavirus, and insert it inside a harmless virus (an adenovirus that usually causes a cold). Our immune system does not act against this virus. Instead, our body makes the virus bits that our immune system will fight against!</a:t>
            </a:r>
            <a:br>
              <a:rPr lang="en-GB" dirty="0"/>
            </a:br>
            <a:r>
              <a:rPr lang="en-GB" dirty="0"/>
              <a:t>The genetic code starts to produce the spike protein. Our immune system then learns to fight against the spike protein of coronavirus.</a:t>
            </a:r>
            <a:br>
              <a:rPr lang="en-GB" dirty="0"/>
            </a:br>
            <a:r>
              <a:rPr lang="en-GB" dirty="0"/>
              <a:t>This technology was used to create a vaccine against Ebola.</a:t>
            </a:r>
            <a:br>
              <a:rPr lang="en-GB" dirty="0"/>
            </a:br>
            <a:r>
              <a:rPr lang="en-GB" dirty="0"/>
              <a:t>Vaccines of this category already in use include the ChAdOx1 nCoV-19 vaccine from </a:t>
            </a:r>
            <a:r>
              <a:rPr lang="en-GB" dirty="0">
                <a:solidFill>
                  <a:srgbClr val="1007C9"/>
                </a:solidFill>
              </a:rPr>
              <a:t>Oxford /AstraZeneca</a:t>
            </a:r>
            <a:r>
              <a:rPr lang="en-GB" dirty="0"/>
              <a:t>, </a:t>
            </a:r>
            <a:r>
              <a:rPr lang="en-GB" dirty="0" err="1"/>
              <a:t>Covishield</a:t>
            </a:r>
            <a:r>
              <a:rPr lang="en-GB" dirty="0"/>
              <a:t> of </a:t>
            </a:r>
            <a:r>
              <a:rPr lang="en-GB" dirty="0">
                <a:solidFill>
                  <a:srgbClr val="1007C9"/>
                </a:solidFill>
              </a:rPr>
              <a:t>Serum Institute in India</a:t>
            </a:r>
            <a:r>
              <a:rPr lang="en-GB" dirty="0"/>
              <a:t>, and Sputnik V from </a:t>
            </a:r>
            <a:r>
              <a:rPr lang="en-GB" dirty="0" err="1">
                <a:solidFill>
                  <a:srgbClr val="1007C9"/>
                </a:solidFill>
              </a:rPr>
              <a:t>Gamaleya</a:t>
            </a:r>
            <a:r>
              <a:rPr lang="en-GB" dirty="0">
                <a:solidFill>
                  <a:srgbClr val="1007C9"/>
                </a:solidFill>
              </a:rPr>
              <a:t> Institute</a:t>
            </a:r>
            <a:r>
              <a:rPr lang="en-GB" dirty="0"/>
              <a:t> in Russia.</a:t>
            </a:r>
          </a:p>
        </p:txBody>
      </p:sp>
    </p:spTree>
    <p:extLst>
      <p:ext uri="{BB962C8B-B14F-4D97-AF65-F5344CB8AC3E}">
        <p14:creationId xmlns:p14="http://schemas.microsoft.com/office/powerpoint/2010/main" val="836867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2096</Words>
  <Application>Microsoft Office PowerPoint</Application>
  <PresentationFormat>Widescreen</PresentationFormat>
  <Paragraphs>181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MingLiU_HKSCS</vt:lpstr>
      <vt:lpstr>Arial</vt:lpstr>
      <vt:lpstr>Calibri</vt:lpstr>
      <vt:lpstr>Calibri Light</vt:lpstr>
      <vt:lpstr>Office Theme</vt:lpstr>
      <vt:lpstr>Coronavirus vaccine </vt:lpstr>
      <vt:lpstr>Why vaccinate? (1)</vt:lpstr>
      <vt:lpstr>Why vaccinate? (2)</vt:lpstr>
      <vt:lpstr>Why vaccinate? (3)</vt:lpstr>
      <vt:lpstr>Can I rely on herd immunity instead?</vt:lpstr>
      <vt:lpstr>How do vaccines work?</vt:lpstr>
      <vt:lpstr>What are the different vaccines? (1)</vt:lpstr>
      <vt:lpstr>What are the different vaccines? (2)</vt:lpstr>
      <vt:lpstr>What are the different vaccines? (3)</vt:lpstr>
      <vt:lpstr>What are the different vaccines? (4)</vt:lpstr>
      <vt:lpstr>What are the different vaccines? (5)</vt:lpstr>
      <vt:lpstr>What are the different vaccines? (6) Variety of people who took part in trials</vt:lpstr>
      <vt:lpstr>What may happen after I have the vaccine? (1)</vt:lpstr>
      <vt:lpstr>What may happen after I have the vaccine? (2)</vt:lpstr>
      <vt:lpstr>What may happen after I have the vaccine? (3)</vt:lpstr>
      <vt:lpstr>Who can get the vaccine?</vt:lpstr>
      <vt:lpstr>Who cannot get the vaccine?</vt:lpstr>
      <vt:lpstr>How do I get the vaccine? (1)</vt:lpstr>
      <vt:lpstr>How do I get the vaccine? (2)</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vaccine</dc:title>
  <dc:creator>Steve Hiew</dc:creator>
  <cp:lastModifiedBy>Steve Hiew</cp:lastModifiedBy>
  <cp:revision>169</cp:revision>
  <cp:lastPrinted>2021-02-16T14:44:55Z</cp:lastPrinted>
  <dcterms:created xsi:type="dcterms:W3CDTF">2021-02-08T10:23:57Z</dcterms:created>
  <dcterms:modified xsi:type="dcterms:W3CDTF">2021-10-14T19:49:41Z</dcterms:modified>
</cp:coreProperties>
</file>